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6200" r:id="rId2"/>
    <p:sldId id="256" r:id="rId3"/>
    <p:sldId id="6249" r:id="rId4"/>
    <p:sldId id="6201" r:id="rId5"/>
    <p:sldId id="6202" r:id="rId6"/>
    <p:sldId id="491" r:id="rId7"/>
    <p:sldId id="6256" r:id="rId8"/>
    <p:sldId id="482" r:id="rId9"/>
    <p:sldId id="278" r:id="rId10"/>
    <p:sldId id="484" r:id="rId11"/>
    <p:sldId id="6205" r:id="rId12"/>
    <p:sldId id="486" r:id="rId13"/>
    <p:sldId id="6206" r:id="rId14"/>
    <p:sldId id="6257" r:id="rId15"/>
    <p:sldId id="6210" r:id="rId16"/>
    <p:sldId id="487" r:id="rId17"/>
    <p:sldId id="6209" r:id="rId18"/>
    <p:sldId id="488" r:id="rId19"/>
    <p:sldId id="492" r:id="rId20"/>
    <p:sldId id="493" r:id="rId21"/>
    <p:sldId id="495" r:id="rId22"/>
    <p:sldId id="6246" r:id="rId23"/>
    <p:sldId id="550" r:id="rId24"/>
    <p:sldId id="538" r:id="rId25"/>
    <p:sldId id="540" r:id="rId26"/>
    <p:sldId id="501" r:id="rId27"/>
    <p:sldId id="499" r:id="rId28"/>
    <p:sldId id="496" r:id="rId29"/>
    <p:sldId id="503" r:id="rId30"/>
    <p:sldId id="504" r:id="rId31"/>
    <p:sldId id="497" r:id="rId32"/>
    <p:sldId id="549" r:id="rId33"/>
    <p:sldId id="542" r:id="rId34"/>
    <p:sldId id="508" r:id="rId35"/>
    <p:sldId id="498" r:id="rId36"/>
    <p:sldId id="513" r:id="rId37"/>
    <p:sldId id="514" r:id="rId38"/>
    <p:sldId id="500" r:id="rId39"/>
    <p:sldId id="515" r:id="rId40"/>
    <p:sldId id="512" r:id="rId41"/>
    <p:sldId id="6224" r:id="rId42"/>
    <p:sldId id="6225" r:id="rId43"/>
    <p:sldId id="6250" r:id="rId44"/>
    <p:sldId id="6227" r:id="rId45"/>
    <p:sldId id="6229" r:id="rId46"/>
    <p:sldId id="6230" r:id="rId47"/>
    <p:sldId id="6231" r:id="rId48"/>
    <p:sldId id="6232" r:id="rId49"/>
    <p:sldId id="6233" r:id="rId50"/>
    <p:sldId id="6228" r:id="rId51"/>
    <p:sldId id="6234" r:id="rId52"/>
    <p:sldId id="6235" r:id="rId53"/>
    <p:sldId id="6236" r:id="rId54"/>
    <p:sldId id="6237" r:id="rId55"/>
    <p:sldId id="6238" r:id="rId56"/>
    <p:sldId id="6239" r:id="rId57"/>
    <p:sldId id="6240" r:id="rId58"/>
    <p:sldId id="6241" r:id="rId59"/>
    <p:sldId id="6242" r:id="rId60"/>
    <p:sldId id="6251" r:id="rId61"/>
    <p:sldId id="6254" r:id="rId62"/>
    <p:sldId id="6253" r:id="rId63"/>
    <p:sldId id="6252" r:id="rId64"/>
    <p:sldId id="6255" r:id="rId65"/>
    <p:sldId id="6245" r:id="rId66"/>
  </p:sldIdLst>
  <p:sldSz cx="9144000" cy="6858000" type="screen4x3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9079" autoAdjust="0"/>
    <p:restoredTop sz="83035" autoAdjust="0"/>
  </p:normalViewPr>
  <p:slideViewPr>
    <p:cSldViewPr snapToGrid="0">
      <p:cViewPr varScale="1">
        <p:scale>
          <a:sx n="96" d="100"/>
          <a:sy n="96" d="100"/>
        </p:scale>
        <p:origin x="10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43FCA-31AA-47DE-B366-E08AA0B3D5C5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18E2F-0C4E-4058-A50F-0A2F4182F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49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18E2F-0C4E-4058-A50F-0A2F4182F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0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플루티폼</a:t>
            </a:r>
            <a:r>
              <a:rPr lang="ko-KR" altLang="en-US" dirty="0"/>
              <a:t> 흡입보조기구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8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플루티폼</a:t>
            </a:r>
            <a:r>
              <a:rPr lang="ko-KR" altLang="en-US" dirty="0"/>
              <a:t> 흡입보조기구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5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플루티폼</a:t>
            </a:r>
            <a:r>
              <a:rPr lang="ko-KR" altLang="en-US" dirty="0"/>
              <a:t> 흡입보조기구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246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4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828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87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1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46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3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7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08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58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72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1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07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18E2F-0C4E-4058-A50F-0A2F4182F7D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6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6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1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1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5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0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37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29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플루티폼</a:t>
            </a:r>
            <a:r>
              <a:rPr lang="ko-KR" altLang="en-US" dirty="0"/>
              <a:t> 흡입보조기구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4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10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8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795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96" y="86402"/>
            <a:ext cx="8369865" cy="899985"/>
          </a:xfrm>
          <a:prstGeom prst="rect">
            <a:avLst/>
          </a:prstGeom>
        </p:spPr>
        <p:txBody>
          <a:bodyPr wrap="square" lIns="0" tIns="46799" rIns="89999" bIns="46799" anchor="b">
            <a:noAutofit/>
          </a:bodyPr>
          <a:lstStyle>
            <a:lvl1pPr algn="l">
              <a:defRPr sz="2800" b="1" i="0">
                <a:solidFill>
                  <a:srgbClr val="5C5C5C"/>
                </a:solidFill>
                <a:latin typeface="Arial (Headings)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96" y="1079999"/>
            <a:ext cx="8369865" cy="51012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buClr>
                <a:schemeClr val="tx2"/>
              </a:buClr>
              <a:defRPr b="0">
                <a:latin typeface="+mn-lt"/>
              </a:defRPr>
            </a:lvl2pPr>
            <a:lvl3pPr>
              <a:buClr>
                <a:schemeClr val="tx2"/>
              </a:buClr>
              <a:defRPr b="0">
                <a:latin typeface="+mn-lt"/>
              </a:defRPr>
            </a:lvl3pPr>
            <a:lvl4pPr>
              <a:buClr>
                <a:schemeClr val="tx2"/>
              </a:buClr>
              <a:defRPr b="0">
                <a:latin typeface="+mn-lt"/>
              </a:defRPr>
            </a:lvl4pPr>
            <a:lvl5pPr>
              <a:buClr>
                <a:schemeClr val="tx2"/>
              </a:buClr>
              <a:defRPr b="0"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xmlns="" id="{96397412-895A-4F25-A34B-C60E9E2CA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17901"/>
            <a:ext cx="8639861" cy="539991"/>
          </a:xfrm>
          <a:prstGeom prst="rect">
            <a:avLst/>
          </a:prstGeom>
        </p:spPr>
        <p:txBody>
          <a:bodyPr wrap="square" lIns="89999" tIns="46799" rIns="89999" bIns="46799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69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8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4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55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49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8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6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3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5ABDD-E7FB-4B5E-9AC4-4470EDCCDF7B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0051298-7059-7EF9-FF89-DF9EF870056E}"/>
              </a:ext>
            </a:extLst>
          </p:cNvPr>
          <p:cNvSpPr txBox="1"/>
          <p:nvPr/>
        </p:nvSpPr>
        <p:spPr>
          <a:xfrm>
            <a:off x="833967" y="833271"/>
            <a:ext cx="7594600" cy="9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 smtClean="0"/>
              <a:t>Strategies to achieve inhaler use</a:t>
            </a:r>
            <a:endParaRPr lang="ko-KR" altLang="en-US" sz="4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E976FB-E747-CAB6-611D-C3D0EEC43A81}"/>
              </a:ext>
            </a:extLst>
          </p:cNvPr>
          <p:cNvSpPr txBox="1"/>
          <p:nvPr/>
        </p:nvSpPr>
        <p:spPr>
          <a:xfrm>
            <a:off x="5151967" y="4639734"/>
            <a:ext cx="3314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충북대병원 </a:t>
            </a:r>
            <a:endParaRPr lang="en-US" altLang="ko-KR" sz="2800" dirty="0"/>
          </a:p>
          <a:p>
            <a:pPr algn="r"/>
            <a:r>
              <a:rPr lang="ko-KR" altLang="en-US" sz="2800" dirty="0"/>
              <a:t>알레르기내과</a:t>
            </a:r>
            <a:endParaRPr lang="en-US" altLang="ko-KR" sz="2800" dirty="0"/>
          </a:p>
          <a:p>
            <a:pPr algn="r"/>
            <a:r>
              <a:rPr lang="ko-KR" altLang="en-US" sz="2800" dirty="0"/>
              <a:t>강민규</a:t>
            </a:r>
          </a:p>
        </p:txBody>
      </p:sp>
    </p:spTree>
    <p:extLst>
      <p:ext uri="{BB962C8B-B14F-4D97-AF65-F5344CB8AC3E}">
        <p14:creationId xmlns:p14="http://schemas.microsoft.com/office/powerpoint/2010/main" val="3429989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7310" y="-219338"/>
            <a:ext cx="78867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흡입제 잘못 사용하는 경우 많아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79ACB4E-9EEA-440C-9A6F-C74AB5310C99}"/>
              </a:ext>
            </a:extLst>
          </p:cNvPr>
          <p:cNvSpPr/>
          <p:nvPr/>
        </p:nvSpPr>
        <p:spPr>
          <a:xfrm>
            <a:off x="6690234" y="6561470"/>
            <a:ext cx="2452916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1067" b="1" dirty="0" err="1">
                <a:latin typeface="Times New Roman" panose="02020603050405020304" pitchFamily="18" charset="0"/>
              </a:rPr>
              <a:t>Molimard</a:t>
            </a:r>
            <a:r>
              <a:rPr lang="en-US" altLang="ko-KR" sz="1067" b="1" dirty="0">
                <a:latin typeface="Times New Roman" panose="02020603050405020304" pitchFamily="18" charset="0"/>
              </a:rPr>
              <a:t> M et al. J Aerosol Med 2003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6009903F-94F9-4583-8141-DB3439BB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423" y="7892816"/>
            <a:ext cx="4547527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2133" b="1" i="1">
                <a:latin typeface="Times New Roman" panose="02020603050405020304" pitchFamily="18" charset="0"/>
              </a:rPr>
              <a:t>Molimard M et al. J Aerosol Med 2003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ED21E9F-1FB0-4670-8842-A6B8FDD9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65" y="1198655"/>
            <a:ext cx="7234870" cy="473555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30288777-5FBA-40C8-B15B-B2CBD684E75D}"/>
              </a:ext>
            </a:extLst>
          </p:cNvPr>
          <p:cNvSpPr/>
          <p:nvPr/>
        </p:nvSpPr>
        <p:spPr>
          <a:xfrm>
            <a:off x="4866641" y="3812929"/>
            <a:ext cx="2746121" cy="2100688"/>
          </a:xfrm>
          <a:prstGeom prst="rect">
            <a:avLst/>
          </a:prstGeom>
          <a:solidFill>
            <a:schemeClr val="accent2">
              <a:lumMod val="25000"/>
              <a:lumOff val="75000"/>
              <a:alpha val="3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3417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5088" y="1353077"/>
            <a:ext cx="2958353" cy="505609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잘못 사용하면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2"/>
          <a:srcRect l="7615" t="23407" r="57487" b="12733"/>
          <a:stretch/>
        </p:blipFill>
        <p:spPr>
          <a:xfrm>
            <a:off x="1015088" y="1858683"/>
            <a:ext cx="2958353" cy="3765176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2"/>
          <a:srcRect l="57720" t="23407" r="8271" b="12398"/>
          <a:stretch/>
        </p:blipFill>
        <p:spPr>
          <a:xfrm>
            <a:off x="5232085" y="1858681"/>
            <a:ext cx="2883049" cy="3784899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1015085" y="5623861"/>
            <a:ext cx="2958353" cy="50560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/>
              <a:t>대부분 </a:t>
            </a:r>
            <a:r>
              <a:rPr lang="ko-KR" altLang="en-US" sz="2800" b="1" dirty="0">
                <a:solidFill>
                  <a:srgbClr val="FF0000"/>
                </a:solidFill>
              </a:rPr>
              <a:t>입</a:t>
            </a:r>
            <a:r>
              <a:rPr lang="ko-KR" altLang="en-US" sz="2800" dirty="0"/>
              <a:t>으로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5249733" y="1353077"/>
            <a:ext cx="2865401" cy="5056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/>
              <a:t>잘 사용하면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232084" y="5643584"/>
            <a:ext cx="2865401" cy="5056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/>
              <a:t>꼭 필요한 곳에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546039" y="-2252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흡입제 잘못 사용하는 경우 많아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6519056D-161D-4535-A0DF-3604D2E38E32}"/>
              </a:ext>
            </a:extLst>
          </p:cNvPr>
          <p:cNvSpPr txBox="1">
            <a:spLocks/>
          </p:cNvSpPr>
          <p:nvPr/>
        </p:nvSpPr>
        <p:spPr>
          <a:xfrm>
            <a:off x="1125688" y="1324389"/>
            <a:ext cx="2865401" cy="50560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/>
              <a:t>잘못 </a:t>
            </a:r>
            <a:r>
              <a:rPr lang="ko-KR" altLang="en-US" sz="2800" dirty="0"/>
              <a:t>사용하면</a:t>
            </a:r>
          </a:p>
        </p:txBody>
      </p:sp>
    </p:spTree>
    <p:extLst>
      <p:ext uri="{BB962C8B-B14F-4D97-AF65-F5344CB8AC3E}">
        <p14:creationId xmlns:p14="http://schemas.microsoft.com/office/powerpoint/2010/main" val="139576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0" y="1752452"/>
            <a:ext cx="7574227" cy="4645715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915819" y="-13214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잘못 사용하면 </a:t>
            </a:r>
            <a:r>
              <a:rPr lang="en-US" altLang="ko-KR" sz="3600" dirty="0">
                <a:latin typeface="맑은 고딕" panose="020B0503020000020004" pitchFamily="50" charset="-127"/>
                <a:cs typeface="함초롬돋움" panose="020B0504000101010101" pitchFamily="50" charset="-127"/>
              </a:rPr>
              <a:t>→ </a:t>
            </a:r>
            <a:r>
              <a:rPr lang="ko-KR" altLang="en-US" sz="3600" dirty="0">
                <a:latin typeface="맑은 고딕" panose="020B0503020000020004" pitchFamily="50" charset="-127"/>
                <a:cs typeface="함초롬돋움" panose="020B0504000101010101" pitchFamily="50" charset="-127"/>
              </a:rPr>
              <a:t>오히려 해로움 ㅠ</a:t>
            </a:r>
            <a:r>
              <a:rPr lang="en-US" altLang="ko-KR" sz="3600" dirty="0">
                <a:latin typeface="맑은 고딕" panose="020B0503020000020004" pitchFamily="50" charset="-127"/>
                <a:cs typeface="함초롬돋움" panose="020B0504000101010101" pitchFamily="50" charset="-127"/>
              </a:rPr>
              <a:t>.</a:t>
            </a:r>
            <a:r>
              <a:rPr lang="ko-KR" altLang="en-US" sz="3600" dirty="0">
                <a:latin typeface="맑은 고딕" panose="020B0503020000020004" pitchFamily="50" charset="-127"/>
                <a:cs typeface="함초롬돋움" panose="020B0504000101010101" pitchFamily="50" charset="-127"/>
              </a:rPr>
              <a:t>ㅠ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04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28BFCAB-F22D-4674-9D67-B9870C03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36" y="920821"/>
            <a:ext cx="6633561" cy="1153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ECF1E2D-5AC3-4E17-8556-0D4091F2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295" y="2278807"/>
            <a:ext cx="6256439" cy="220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89A183D-4D14-4D4B-A3FB-64A18E51655C}"/>
              </a:ext>
            </a:extLst>
          </p:cNvPr>
          <p:cNvSpPr/>
          <p:nvPr/>
        </p:nvSpPr>
        <p:spPr>
          <a:xfrm>
            <a:off x="7260579" y="6565609"/>
            <a:ext cx="1609736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ko-KR" sz="1067" dirty="0">
                <a:solidFill>
                  <a:srgbClr val="5C5C5C"/>
                </a:solidFill>
              </a:rPr>
              <a:t>Fink et al. </a:t>
            </a:r>
            <a:r>
              <a:rPr lang="en-GB" altLang="ko-KR" sz="1067" dirty="0" err="1">
                <a:solidFill>
                  <a:srgbClr val="5C5C5C"/>
                </a:solidFill>
              </a:rPr>
              <a:t>Resp</a:t>
            </a:r>
            <a:r>
              <a:rPr lang="en-GB" altLang="ko-KR" sz="1067" dirty="0">
                <a:solidFill>
                  <a:srgbClr val="5C5C5C"/>
                </a:solidFill>
              </a:rPr>
              <a:t> Care 2005</a:t>
            </a:r>
            <a:endParaRPr lang="ko-KR" altLang="en-US" sz="1067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8E1BBB6-4A2B-4BBF-A4B2-4D2A775B7A7E}"/>
              </a:ext>
            </a:extLst>
          </p:cNvPr>
          <p:cNvSpPr/>
          <p:nvPr/>
        </p:nvSpPr>
        <p:spPr>
          <a:xfrm>
            <a:off x="733026" y="5091653"/>
            <a:ext cx="7921849" cy="748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ü"/>
            </a:pPr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Management of chronic airway disease is 10% medication </a:t>
            </a:r>
          </a:p>
          <a:p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and </a:t>
            </a:r>
            <a:r>
              <a:rPr lang="en-US" altLang="ko-KR" sz="2133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90% education</a:t>
            </a:r>
            <a:endParaRPr lang="ko-KR" altLang="en-US" sz="2133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54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본과</a:t>
            </a:r>
            <a:r>
              <a:rPr lang="en-US" altLang="ko-KR" dirty="0" smtClean="0"/>
              <a:t> 3</a:t>
            </a:r>
            <a:r>
              <a:rPr lang="ko-KR" altLang="en-US" dirty="0" smtClean="0"/>
              <a:t>학년 시험문제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5" y="1123089"/>
            <a:ext cx="8492586" cy="47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68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4FA0C64-36D1-483D-80DA-DE20BC290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92"/>
          <a:stretch/>
        </p:blipFill>
        <p:spPr>
          <a:xfrm>
            <a:off x="866882" y="1529891"/>
            <a:ext cx="3816879" cy="4151371"/>
          </a:xfrm>
          <a:prstGeom prst="rect">
            <a:avLst/>
          </a:prstGeom>
        </p:spPr>
      </p:pic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Device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의 유형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8A9E972-FB35-4BF5-ABAC-B6EBB1E78AB9}"/>
              </a:ext>
            </a:extLst>
          </p:cNvPr>
          <p:cNvSpPr/>
          <p:nvPr/>
        </p:nvSpPr>
        <p:spPr>
          <a:xfrm>
            <a:off x="1148460" y="5255419"/>
            <a:ext cx="3357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</a:t>
            </a:r>
            <a:endParaRPr lang="en-US" altLang="ko-KR" sz="24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Metered dose inhaler </a:t>
            </a: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(MDI)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546B84B-FAE7-4030-8A82-BA4C4C27A021}"/>
              </a:ext>
            </a:extLst>
          </p:cNvPr>
          <p:cNvSpPr/>
          <p:nvPr/>
        </p:nvSpPr>
        <p:spPr>
          <a:xfrm>
            <a:off x="5113729" y="5255419"/>
            <a:ext cx="3029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</a:t>
            </a:r>
            <a:endParaRPr lang="en-US" altLang="ko-KR" sz="24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Dry</a:t>
            </a:r>
            <a:r>
              <a:rPr lang="ko-KR" altLang="en-US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powder inhaler </a:t>
            </a: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</a:t>
            </a:r>
            <a:endParaRPr lang="ko-KR" altLang="en-US" sz="2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03CA136-ED4C-4C1F-8DAF-ACE8B0DFC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94" r="-445"/>
          <a:stretch/>
        </p:blipFill>
        <p:spPr>
          <a:xfrm>
            <a:off x="5236950" y="1646829"/>
            <a:ext cx="2783553" cy="32589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112" y="2861799"/>
            <a:ext cx="1202970" cy="11214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4FA0C64-36D1-483D-80DA-DE20BC290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94" t="1020" r="67833" b="64546"/>
          <a:stretch/>
        </p:blipFill>
        <p:spPr>
          <a:xfrm>
            <a:off x="2129742" y="1585732"/>
            <a:ext cx="1116957" cy="14294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9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흡입기 사용의 포인트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A89FFA-057F-3A78-D650-F6B1C61E190E}"/>
              </a:ext>
            </a:extLst>
          </p:cNvPr>
          <p:cNvSpPr txBox="1"/>
          <p:nvPr/>
        </p:nvSpPr>
        <p:spPr>
          <a:xfrm>
            <a:off x="706414" y="163568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(1)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어떤 흡입기가 효과가 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좋은지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548E99-69B1-F506-A557-76D6F58534A1}"/>
              </a:ext>
            </a:extLst>
          </p:cNvPr>
          <p:cNvSpPr txBox="1"/>
          <p:nvPr/>
        </p:nvSpPr>
        <p:spPr>
          <a:xfrm>
            <a:off x="706414" y="211320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(2)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어떤 흡입기가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나한테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사용하기 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편한지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A4F1ED-E69A-48DC-82CB-7864098571FF}"/>
              </a:ext>
            </a:extLst>
          </p:cNvPr>
          <p:cNvSpPr txBox="1"/>
          <p:nvPr/>
        </p:nvSpPr>
        <p:spPr>
          <a:xfrm>
            <a:off x="706414" y="254500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(3)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하루에 한번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하루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2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번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6E2E409-5888-C3D8-3A4E-C1DF6D4C3EB4}"/>
              </a:ext>
            </a:extLst>
          </p:cNvPr>
          <p:cNvSpPr txBox="1"/>
          <p:nvPr/>
        </p:nvSpPr>
        <p:spPr>
          <a:xfrm>
            <a:off x="706414" y="2976804"/>
            <a:ext cx="7812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(4)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꾸준히 사용하는 약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(maintenance inhaler)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와 급할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때 사용하는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약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</a:p>
          <a:p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   (reliver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inhaler)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각각 따로 줘야 하는지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하나로 두 용도 사용 가능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75BB65F-D885-B677-B158-4175A615A007}"/>
              </a:ext>
            </a:extLst>
          </p:cNvPr>
          <p:cNvSpPr txBox="1"/>
          <p:nvPr/>
        </p:nvSpPr>
        <p:spPr>
          <a:xfrm>
            <a:off x="706414" y="4305793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(5) Maintenance drug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와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reliever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따로 있다면 같은 제형인지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45A5DC6-9C44-CDC3-2F75-26A12F9EEA8F}"/>
              </a:ext>
            </a:extLst>
          </p:cNvPr>
          <p:cNvSpPr txBox="1"/>
          <p:nvPr/>
        </p:nvSpPr>
        <p:spPr>
          <a:xfrm>
            <a:off x="4242094" y="1650767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약 자체의 효과보다는 사용하기 </a:t>
            </a:r>
            <a:r>
              <a:rPr lang="ko-KR" altLang="en-US" sz="1600" dirty="0" err="1">
                <a:solidFill>
                  <a:srgbClr val="FF0000"/>
                </a:solidFill>
              </a:rPr>
              <a:t>편한게</a:t>
            </a:r>
            <a:r>
              <a:rPr lang="ko-KR" altLang="en-US" sz="1600" dirty="0">
                <a:solidFill>
                  <a:srgbClr val="FF0000"/>
                </a:solidFill>
              </a:rPr>
              <a:t> 짱</a:t>
            </a:r>
            <a:r>
              <a:rPr lang="en-US" altLang="ko-KR" sz="1600" dirty="0">
                <a:solidFill>
                  <a:srgbClr val="FF0000"/>
                </a:solidFill>
              </a:rPr>
              <a:t>!!!!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6057F6-731D-76AD-3C06-32EBD06631AD}"/>
              </a:ext>
            </a:extLst>
          </p:cNvPr>
          <p:cNvSpPr txBox="1"/>
          <p:nvPr/>
        </p:nvSpPr>
        <p:spPr>
          <a:xfrm>
            <a:off x="5339374" y="2131907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 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제제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가스통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 vs DPI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제제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가루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23891DA-455B-4B3F-87AA-A29C32FBBF75}"/>
              </a:ext>
            </a:extLst>
          </p:cNvPr>
          <p:cNvSpPr txBox="1"/>
          <p:nvPr/>
        </p:nvSpPr>
        <p:spPr>
          <a:xfrm>
            <a:off x="3556294" y="2595326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하루에 한번 쓰면 </a:t>
            </a:r>
            <a:r>
              <a:rPr lang="en-US" altLang="ko-KR" sz="1600" dirty="0">
                <a:solidFill>
                  <a:srgbClr val="FF0000"/>
                </a:solidFill>
              </a:rPr>
              <a:t>adherence </a:t>
            </a:r>
            <a:r>
              <a:rPr lang="ko-KR" altLang="en-US" sz="1600" dirty="0">
                <a:solidFill>
                  <a:srgbClr val="FF0000"/>
                </a:solidFill>
              </a:rPr>
              <a:t>훨씬 좋아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40249CC-2A8E-CD77-8714-E6CFF8E5B895}"/>
              </a:ext>
            </a:extLst>
          </p:cNvPr>
          <p:cNvSpPr txBox="1"/>
          <p:nvPr/>
        </p:nvSpPr>
        <p:spPr>
          <a:xfrm>
            <a:off x="1021374" y="3628526"/>
            <a:ext cx="8376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</a:rPr>
              <a:t>세레타이드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(maintenance)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ko-KR" altLang="en-US" sz="1600" dirty="0" err="1">
                <a:solidFill>
                  <a:srgbClr val="FF0000"/>
                </a:solidFill>
              </a:rPr>
              <a:t>벤톨린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(reliever) </a:t>
            </a:r>
            <a:r>
              <a:rPr lang="en-US" altLang="ko-KR" sz="1600" dirty="0" err="1">
                <a:solidFill>
                  <a:srgbClr val="FF0000"/>
                </a:solidFill>
              </a:rPr>
              <a:t>vs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formoterol</a:t>
            </a:r>
            <a:r>
              <a:rPr lang="en-US" altLang="ko-KR" sz="1600" dirty="0" smtClean="0">
                <a:solidFill>
                  <a:srgbClr val="FF0000"/>
                </a:solidFill>
              </a:rPr>
              <a:t>-ICS (maintenance</a:t>
            </a:r>
            <a:r>
              <a:rPr lang="en-US" altLang="ko-KR" sz="1600" dirty="0">
                <a:solidFill>
                  <a:srgbClr val="FF0000"/>
                </a:solidFill>
              </a:rPr>
              <a:t>) </a:t>
            </a:r>
            <a:r>
              <a:rPr lang="en-US" altLang="ko-KR" sz="1600" dirty="0" smtClean="0">
                <a:solidFill>
                  <a:srgbClr val="FF0000"/>
                </a:solidFill>
              </a:rPr>
              <a:t>+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                                                                                       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formoterol</a:t>
            </a:r>
            <a:r>
              <a:rPr lang="en-US" altLang="ko-KR" sz="1600" dirty="0" smtClean="0">
                <a:solidFill>
                  <a:srgbClr val="FF0000"/>
                </a:solidFill>
              </a:rPr>
              <a:t>-ICS (</a:t>
            </a:r>
            <a:r>
              <a:rPr lang="en-US" altLang="ko-KR" sz="1600" dirty="0" smtClean="0">
                <a:solidFill>
                  <a:srgbClr val="FF0000"/>
                </a:solidFill>
              </a:rPr>
              <a:t>reliever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9CF6807-D9BA-327C-F549-AEAB3F13AD10}"/>
              </a:ext>
            </a:extLst>
          </p:cNvPr>
          <p:cNvSpPr txBox="1"/>
          <p:nvPr/>
        </p:nvSpPr>
        <p:spPr>
          <a:xfrm>
            <a:off x="1021374" y="4593893"/>
            <a:ext cx="7497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DPI (maintenance)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(reliever)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vs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 (maintenance) + MDI (reliever)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                                                           DPI (maintenance) + DPI (reliever)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990850C-B956-7858-0502-0596335C146C}"/>
              </a:ext>
            </a:extLst>
          </p:cNvPr>
          <p:cNvSpPr txBox="1"/>
          <p:nvPr/>
        </p:nvSpPr>
        <p:spPr>
          <a:xfrm>
            <a:off x="706414" y="5250405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(6)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부작용이 없는지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64527D4-E5DA-0429-94BD-486C8BA49B56}"/>
              </a:ext>
            </a:extLst>
          </p:cNvPr>
          <p:cNvSpPr txBox="1"/>
          <p:nvPr/>
        </p:nvSpPr>
        <p:spPr>
          <a:xfrm>
            <a:off x="2959394" y="5271160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Palpitation(</a:t>
            </a:r>
            <a:r>
              <a:rPr lang="ko-KR" altLang="en-US" sz="1600" dirty="0">
                <a:solidFill>
                  <a:srgbClr val="FF0000"/>
                </a:solidFill>
              </a:rPr>
              <a:t>기관지확장제</a:t>
            </a:r>
            <a:r>
              <a:rPr lang="en-US" altLang="ko-KR" sz="1600" dirty="0">
                <a:solidFill>
                  <a:srgbClr val="FF0000"/>
                </a:solidFill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</a:rPr>
              <a:t>목소리 쉼</a:t>
            </a:r>
            <a:r>
              <a:rPr lang="en-US" altLang="ko-KR" sz="1600" dirty="0">
                <a:solidFill>
                  <a:srgbClr val="FF0000"/>
                </a:solidFill>
              </a:rPr>
              <a:t>(ICS)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9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4FA0C64-36D1-483D-80DA-DE20BC290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92"/>
          <a:stretch/>
        </p:blipFill>
        <p:spPr>
          <a:xfrm>
            <a:off x="866882" y="1529891"/>
            <a:ext cx="3816879" cy="4151371"/>
          </a:xfrm>
          <a:prstGeom prst="rect">
            <a:avLst/>
          </a:prstGeom>
        </p:spPr>
      </p:pic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Device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의 유형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8A9E972-FB35-4BF5-ABAC-B6EBB1E78AB9}"/>
              </a:ext>
            </a:extLst>
          </p:cNvPr>
          <p:cNvSpPr/>
          <p:nvPr/>
        </p:nvSpPr>
        <p:spPr>
          <a:xfrm>
            <a:off x="1148460" y="5255419"/>
            <a:ext cx="3357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</a:t>
            </a:r>
            <a:endParaRPr lang="en-US" altLang="ko-KR" sz="24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Metered dose inhaler </a:t>
            </a: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(MDI)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546B84B-FAE7-4030-8A82-BA4C4C27A021}"/>
              </a:ext>
            </a:extLst>
          </p:cNvPr>
          <p:cNvSpPr/>
          <p:nvPr/>
        </p:nvSpPr>
        <p:spPr>
          <a:xfrm>
            <a:off x="5113729" y="5255419"/>
            <a:ext cx="3029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</a:t>
            </a:r>
            <a:endParaRPr lang="en-US" altLang="ko-KR" sz="24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Dry</a:t>
            </a:r>
            <a:r>
              <a:rPr lang="ko-KR" altLang="en-US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powder inhaler </a:t>
            </a: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</a:t>
            </a:r>
            <a:endParaRPr lang="ko-KR" altLang="en-US" sz="2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03CA136-ED4C-4C1F-8DAF-ACE8B0DFC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94" r="-445"/>
          <a:stretch/>
        </p:blipFill>
        <p:spPr>
          <a:xfrm>
            <a:off x="5236950" y="1646829"/>
            <a:ext cx="2783553" cy="32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3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(MDI)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77EE0CD-E5E4-42B5-B7F3-6D9B7128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570" y="1482978"/>
            <a:ext cx="5864860" cy="49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5C67983-D6E0-4CC2-9969-5AFACCD8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35" y="1482978"/>
            <a:ext cx="7777331" cy="42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6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F79A37-77ED-DF39-2069-547AA7CEA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A4A3AD0-5CD5-B192-C8D6-70EB2E0DF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352F954-985B-68ED-AEE8-C8AE20E3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7" y="104775"/>
            <a:ext cx="9074957" cy="64041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0B89533-5D9E-12BB-7469-A1E3DBA6F245}"/>
              </a:ext>
            </a:extLst>
          </p:cNvPr>
          <p:cNvSpPr/>
          <p:nvPr/>
        </p:nvSpPr>
        <p:spPr>
          <a:xfrm>
            <a:off x="4656456" y="1793874"/>
            <a:ext cx="782320" cy="723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E60050E-F02C-6D18-C25A-E6331B2C4535}"/>
              </a:ext>
            </a:extLst>
          </p:cNvPr>
          <p:cNvSpPr/>
          <p:nvPr/>
        </p:nvSpPr>
        <p:spPr>
          <a:xfrm>
            <a:off x="5618481" y="2296912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에클리라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제뉴에어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3DC3614-162E-4329-6953-B12BEF87088A}"/>
              </a:ext>
            </a:extLst>
          </p:cNvPr>
          <p:cNvSpPr/>
          <p:nvPr/>
        </p:nvSpPr>
        <p:spPr>
          <a:xfrm>
            <a:off x="5618481" y="1628474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스피리바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핸디헬러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73FB6D6-285D-C011-C6B2-53572F0626A1}"/>
              </a:ext>
            </a:extLst>
          </p:cNvPr>
          <p:cNvSpPr/>
          <p:nvPr/>
        </p:nvSpPr>
        <p:spPr>
          <a:xfrm>
            <a:off x="4656456" y="1628474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스피리바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레스피멧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FF9D3FE-E395-1DBC-3C4D-1B268E8CFB37}"/>
              </a:ext>
            </a:extLst>
          </p:cNvPr>
          <p:cNvSpPr/>
          <p:nvPr/>
        </p:nvSpPr>
        <p:spPr>
          <a:xfrm>
            <a:off x="4656456" y="2576210"/>
            <a:ext cx="782320" cy="595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AB4D3F7-76E3-A178-536A-964B8F922D0D}"/>
              </a:ext>
            </a:extLst>
          </p:cNvPr>
          <p:cNvSpPr/>
          <p:nvPr/>
        </p:nvSpPr>
        <p:spPr>
          <a:xfrm>
            <a:off x="5618481" y="2992237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인크루즈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1480816-3F2D-D929-CC53-FFC48B0E42AD}"/>
              </a:ext>
            </a:extLst>
          </p:cNvPr>
          <p:cNvSpPr/>
          <p:nvPr/>
        </p:nvSpPr>
        <p:spPr>
          <a:xfrm>
            <a:off x="6786881" y="171916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세레타이드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2FA3C63-0F41-3346-A2F0-E1EDC799F692}"/>
              </a:ext>
            </a:extLst>
          </p:cNvPr>
          <p:cNvSpPr/>
          <p:nvPr/>
        </p:nvSpPr>
        <p:spPr>
          <a:xfrm>
            <a:off x="6786881" y="2693886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세레타이드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디스커스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5B6611C-8178-6BD9-7D2E-5457D53E1A05}"/>
              </a:ext>
            </a:extLst>
          </p:cNvPr>
          <p:cNvSpPr/>
          <p:nvPr/>
        </p:nvSpPr>
        <p:spPr>
          <a:xfrm>
            <a:off x="6786881" y="366861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심비코트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터부할러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B0CAAE9-5E33-F186-1020-734156B452B7}"/>
              </a:ext>
            </a:extLst>
          </p:cNvPr>
          <p:cNvSpPr/>
          <p:nvPr/>
        </p:nvSpPr>
        <p:spPr>
          <a:xfrm>
            <a:off x="6786881" y="467826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심비코트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라피할러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EBB492-50CB-E335-374E-784EE08CC12F}"/>
              </a:ext>
            </a:extLst>
          </p:cNvPr>
          <p:cNvSpPr/>
          <p:nvPr/>
        </p:nvSpPr>
        <p:spPr>
          <a:xfrm>
            <a:off x="6786881" y="5780780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포스터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35D03B-0B40-87FF-747B-08B8C3A7E10D}"/>
              </a:ext>
            </a:extLst>
          </p:cNvPr>
          <p:cNvSpPr/>
          <p:nvPr/>
        </p:nvSpPr>
        <p:spPr>
          <a:xfrm>
            <a:off x="3926206" y="5780780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트렐리지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E4F0453-853A-2E26-DF27-B5ED32915FC8}"/>
              </a:ext>
            </a:extLst>
          </p:cNvPr>
          <p:cNvSpPr/>
          <p:nvPr/>
        </p:nvSpPr>
        <p:spPr>
          <a:xfrm>
            <a:off x="4789806" y="5780779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에너제어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브리즈할러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32C834C-C8D7-E063-914D-39AB41E8D7AC}"/>
              </a:ext>
            </a:extLst>
          </p:cNvPr>
          <p:cNvSpPr/>
          <p:nvPr/>
        </p:nvSpPr>
        <p:spPr>
          <a:xfrm>
            <a:off x="5720080" y="5229526"/>
            <a:ext cx="864869" cy="875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BE925F9-7CDF-DC85-CA12-87F008E1A269}"/>
              </a:ext>
            </a:extLst>
          </p:cNvPr>
          <p:cNvSpPr/>
          <p:nvPr/>
        </p:nvSpPr>
        <p:spPr>
          <a:xfrm>
            <a:off x="7844156" y="2698547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플루티폼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784CD56-C0D3-25A1-6F61-9C0EBA38C424}"/>
              </a:ext>
            </a:extLst>
          </p:cNvPr>
          <p:cNvSpPr/>
          <p:nvPr/>
        </p:nvSpPr>
        <p:spPr>
          <a:xfrm>
            <a:off x="7886289" y="171916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포스터 </a:t>
            </a:r>
            <a:r>
              <a:rPr lang="ko-KR" altLang="en-US" sz="6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넥스트할러</a:t>
            </a:r>
            <a:r>
              <a:rPr lang="ko-KR" altLang="en-US" sz="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F55D62A-6D80-5AB6-01EB-FCB8D3AE9462}"/>
              </a:ext>
            </a:extLst>
          </p:cNvPr>
          <p:cNvSpPr/>
          <p:nvPr/>
        </p:nvSpPr>
        <p:spPr>
          <a:xfrm>
            <a:off x="7844156" y="4679747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렐바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651B86D-269F-2256-7CA4-A1E5D42EF4ED}"/>
              </a:ext>
            </a:extLst>
          </p:cNvPr>
          <p:cNvSpPr/>
          <p:nvPr/>
        </p:nvSpPr>
        <p:spPr>
          <a:xfrm>
            <a:off x="7844156" y="3677244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듀오레스피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스피로맥스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67F8B8D-D81E-D047-B787-3C428298CCC0}"/>
              </a:ext>
            </a:extLst>
          </p:cNvPr>
          <p:cNvSpPr/>
          <p:nvPr/>
        </p:nvSpPr>
        <p:spPr>
          <a:xfrm>
            <a:off x="7844156" y="5802212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어택트라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브리즈할러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5A7C798-DE31-90D1-4FE2-FC90EA1A8580}"/>
              </a:ext>
            </a:extLst>
          </p:cNvPr>
          <p:cNvSpPr/>
          <p:nvPr/>
        </p:nvSpPr>
        <p:spPr>
          <a:xfrm>
            <a:off x="4656456" y="4681233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조터나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브리즈할러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3419941-FC36-6E5A-7BF7-A29D0AA19FFB}"/>
              </a:ext>
            </a:extLst>
          </p:cNvPr>
          <p:cNvSpPr/>
          <p:nvPr/>
        </p:nvSpPr>
        <p:spPr>
          <a:xfrm>
            <a:off x="5618481" y="467826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아노로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C5DE0E9-912C-E639-F6A5-A9123033FCCD}"/>
              </a:ext>
            </a:extLst>
          </p:cNvPr>
          <p:cNvSpPr/>
          <p:nvPr/>
        </p:nvSpPr>
        <p:spPr>
          <a:xfrm>
            <a:off x="5618481" y="393491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에클리라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제뉴에어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AC8F34F1-3BEC-1217-57B4-972D12BA1754}"/>
              </a:ext>
            </a:extLst>
          </p:cNvPr>
          <p:cNvSpPr/>
          <p:nvPr/>
        </p:nvSpPr>
        <p:spPr>
          <a:xfrm>
            <a:off x="4656456" y="3936754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바헬바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레스피멧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774FF15-4831-19DC-0AF7-35521B86598D}"/>
              </a:ext>
            </a:extLst>
          </p:cNvPr>
          <p:cNvSpPr/>
          <p:nvPr/>
        </p:nvSpPr>
        <p:spPr>
          <a:xfrm>
            <a:off x="3488056" y="4678260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아뉴이티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6EF42C0-11ED-3975-2743-E903F027D863}"/>
              </a:ext>
            </a:extLst>
          </p:cNvPr>
          <p:cNvSpPr/>
          <p:nvPr/>
        </p:nvSpPr>
        <p:spPr>
          <a:xfrm>
            <a:off x="2438084" y="4678260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알베스코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32B791E-B5B5-F792-951A-405093E4C15C}"/>
              </a:ext>
            </a:extLst>
          </p:cNvPr>
          <p:cNvSpPr/>
          <p:nvPr/>
        </p:nvSpPr>
        <p:spPr>
          <a:xfrm>
            <a:off x="2438084" y="3681409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풀미코트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터부할러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9E6A309-423B-38F9-3696-01B5A2062979}"/>
              </a:ext>
            </a:extLst>
          </p:cNvPr>
          <p:cNvSpPr/>
          <p:nvPr/>
        </p:nvSpPr>
        <p:spPr>
          <a:xfrm>
            <a:off x="2438084" y="2693886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후릭소타이드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디스커스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F82C79F5-6E2C-27B2-3030-062FA65FC38D}"/>
              </a:ext>
            </a:extLst>
          </p:cNvPr>
          <p:cNvSpPr/>
          <p:nvPr/>
        </p:nvSpPr>
        <p:spPr>
          <a:xfrm>
            <a:off x="2431735" y="1737616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후릭소타이드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4418D2B3-F2B4-C7E5-C801-B5BB5B607E1C}"/>
              </a:ext>
            </a:extLst>
          </p:cNvPr>
          <p:cNvSpPr/>
          <p:nvPr/>
        </p:nvSpPr>
        <p:spPr>
          <a:xfrm>
            <a:off x="3466783" y="1162049"/>
            <a:ext cx="957039" cy="923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B24D1BF-205F-6EBA-5DB4-4DA9A3297730}"/>
              </a:ext>
            </a:extLst>
          </p:cNvPr>
          <p:cNvSpPr/>
          <p:nvPr/>
        </p:nvSpPr>
        <p:spPr>
          <a:xfrm>
            <a:off x="3464503" y="2068311"/>
            <a:ext cx="957039" cy="923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15FD8DC-5075-1D0C-1C18-F788C7EA99D6}"/>
              </a:ext>
            </a:extLst>
          </p:cNvPr>
          <p:cNvSpPr/>
          <p:nvPr/>
        </p:nvSpPr>
        <p:spPr>
          <a:xfrm>
            <a:off x="3462223" y="2976790"/>
            <a:ext cx="957039" cy="923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6695211-BB17-6CE0-ED28-C26FCEF4A658}"/>
              </a:ext>
            </a:extLst>
          </p:cNvPr>
          <p:cNvSpPr/>
          <p:nvPr/>
        </p:nvSpPr>
        <p:spPr>
          <a:xfrm>
            <a:off x="1254080" y="3094038"/>
            <a:ext cx="1004299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F2DE848B-A218-3DE6-AD98-E5FB2A13009C}"/>
              </a:ext>
            </a:extLst>
          </p:cNvPr>
          <p:cNvSpPr/>
          <p:nvPr/>
        </p:nvSpPr>
        <p:spPr>
          <a:xfrm>
            <a:off x="327610" y="1737616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벤톨린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F35CE52-1DD5-2C20-833A-7F00FDEA861F}"/>
              </a:ext>
            </a:extLst>
          </p:cNvPr>
          <p:cNvSpPr/>
          <p:nvPr/>
        </p:nvSpPr>
        <p:spPr>
          <a:xfrm>
            <a:off x="1211014" y="1157459"/>
            <a:ext cx="1069704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77F3CD4-F173-4264-1A8C-4BFEBC41F3C6}"/>
              </a:ext>
            </a:extLst>
          </p:cNvPr>
          <p:cNvSpPr/>
          <p:nvPr/>
        </p:nvSpPr>
        <p:spPr>
          <a:xfrm>
            <a:off x="1207678" y="2009031"/>
            <a:ext cx="1069704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B204819-708B-E12C-E256-5B5BBADDFEDB}"/>
              </a:ext>
            </a:extLst>
          </p:cNvPr>
          <p:cNvSpPr/>
          <p:nvPr/>
        </p:nvSpPr>
        <p:spPr>
          <a:xfrm>
            <a:off x="235954" y="1974736"/>
            <a:ext cx="907046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FB8E8F1-AFBC-EE1F-AFE2-82C2C1F33E6D}"/>
              </a:ext>
            </a:extLst>
          </p:cNvPr>
          <p:cNvSpPr/>
          <p:nvPr/>
        </p:nvSpPr>
        <p:spPr>
          <a:xfrm>
            <a:off x="1290432" y="5229526"/>
            <a:ext cx="724636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0722800B-1EC3-5DEB-A4D9-EA9D9117F122}"/>
              </a:ext>
            </a:extLst>
          </p:cNvPr>
          <p:cNvSpPr/>
          <p:nvPr/>
        </p:nvSpPr>
        <p:spPr>
          <a:xfrm>
            <a:off x="2087512" y="5236104"/>
            <a:ext cx="771893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D6EB8574-4858-C01F-E78C-2E6D5EBF0BC6}"/>
              </a:ext>
            </a:extLst>
          </p:cNvPr>
          <p:cNvSpPr/>
          <p:nvPr/>
        </p:nvSpPr>
        <p:spPr>
          <a:xfrm>
            <a:off x="2951798" y="5791792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온브레즈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브리즈할러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768" y="1131639"/>
            <a:ext cx="558682" cy="5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3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장점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3B99E06-DE02-4D66-96D9-8D9695B7FEE1}"/>
              </a:ext>
            </a:extLst>
          </p:cNvPr>
          <p:cNvSpPr/>
          <p:nvPr/>
        </p:nvSpPr>
        <p:spPr>
          <a:xfrm>
            <a:off x="731843" y="1664579"/>
            <a:ext cx="7650428" cy="1581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indent="-380990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흡입력이 약한 환자도 사용 가능 </a:t>
            </a:r>
            <a:r>
              <a:rPr lang="en-US" altLang="ko-KR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노인</a:t>
            </a:r>
            <a:r>
              <a:rPr lang="en-US" altLang="ko-KR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/</a:t>
            </a:r>
            <a:r>
              <a:rPr lang="ko-KR" altLang="en-US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여성</a:t>
            </a:r>
            <a:r>
              <a:rPr lang="en-US" altLang="ko-KR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)</a:t>
            </a:r>
          </a:p>
          <a:p>
            <a:pPr marL="380990" indent="-380990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습기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,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오염으로부터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 상대적으로 안전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504000101010101" pitchFamily="50" charset="-127"/>
            </a:endParaRPr>
          </a:p>
          <a:p>
            <a:pPr marL="380990" indent="-380990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미세입자를 만들어내서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small airway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까지 접근 가능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655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</a:t>
            </a:r>
            <a:r>
              <a:rPr lang="ko-KR" altLang="en-US" sz="3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단점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15011CC-B2C8-432E-B91E-91A761B5532A}"/>
              </a:ext>
            </a:extLst>
          </p:cNvPr>
          <p:cNvSpPr/>
          <p:nvPr/>
        </p:nvSpPr>
        <p:spPr>
          <a:xfrm>
            <a:off x="954094" y="1837209"/>
            <a:ext cx="4935967" cy="2707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indent="-38099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흡입기를 흔들고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, </a:t>
            </a:r>
          </a:p>
          <a:p>
            <a:pPr marL="380990" indent="-38099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숨을 참은 다음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, </a:t>
            </a:r>
          </a:p>
          <a:p>
            <a:pPr marL="380990" indent="-38099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흡입기를 입에 댄 상태에서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, </a:t>
            </a:r>
          </a:p>
          <a:p>
            <a:pPr marL="380990" indent="-38099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흡입기 통을 누르면서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, </a:t>
            </a:r>
          </a:p>
          <a:p>
            <a:pPr marL="380990" indent="-38099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동시에 숨을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5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초 이상 들이쉬고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,</a:t>
            </a:r>
          </a:p>
          <a:p>
            <a:pPr marL="380990" indent="-38099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숨을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5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초 이상 참기 어려움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85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192BFD08-CC25-5A31-3BFD-7B21796AFB01}"/>
              </a:ext>
            </a:extLst>
          </p:cNvPr>
          <p:cNvSpPr txBox="1">
            <a:spLocks/>
          </p:cNvSpPr>
          <p:nvPr/>
        </p:nvSpPr>
        <p:spPr>
          <a:xfrm>
            <a:off x="839264" y="118061"/>
            <a:ext cx="591502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7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Aerosol</a:t>
            </a:r>
            <a:r>
              <a:rPr lang="ko-KR" altLang="en-US" sz="27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27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Inhalation Monitor</a:t>
            </a:r>
            <a:endParaRPr lang="ko-KR" altLang="en-US" sz="27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xmlns="" id="{0719EBD6-A2B8-3CD5-83EB-9D55029D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78" y="1588090"/>
            <a:ext cx="7824432" cy="41269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2E87FAF-7C70-0470-B17E-F79C358AD95F}"/>
              </a:ext>
            </a:extLst>
          </p:cNvPr>
          <p:cNvSpPr/>
          <p:nvPr/>
        </p:nvSpPr>
        <p:spPr>
          <a:xfrm>
            <a:off x="1363133" y="3039533"/>
            <a:ext cx="660400" cy="1202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10D422D-C2B7-7A44-1574-7C77711AE76D}"/>
              </a:ext>
            </a:extLst>
          </p:cNvPr>
          <p:cNvSpPr/>
          <p:nvPr/>
        </p:nvSpPr>
        <p:spPr>
          <a:xfrm rot="5400000">
            <a:off x="2011694" y="3738896"/>
            <a:ext cx="540143" cy="1837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DC86A29-4F2F-51DB-5EC8-9ED9A38DB872}"/>
              </a:ext>
            </a:extLst>
          </p:cNvPr>
          <p:cNvSpPr/>
          <p:nvPr/>
        </p:nvSpPr>
        <p:spPr>
          <a:xfrm rot="5400000">
            <a:off x="2257229" y="3270721"/>
            <a:ext cx="540143" cy="10075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0F30B0-BE82-A48D-3E5D-EE8069C172B1}"/>
              </a:ext>
            </a:extLst>
          </p:cNvPr>
          <p:cNvSpPr txBox="1"/>
          <p:nvPr/>
        </p:nvSpPr>
        <p:spPr>
          <a:xfrm>
            <a:off x="618067" y="5714999"/>
            <a:ext cx="2675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– </a:t>
            </a:r>
            <a:r>
              <a:rPr lang="ko-KR" altLang="en-US" dirty="0"/>
              <a:t>흡입 속도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– </a:t>
            </a:r>
            <a:r>
              <a:rPr lang="ko-KR" altLang="en-US" dirty="0"/>
              <a:t>흡입 </a:t>
            </a:r>
            <a:r>
              <a:rPr lang="en-US" altLang="ko-KR" dirty="0"/>
              <a:t>duration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– </a:t>
            </a:r>
            <a:r>
              <a:rPr lang="ko-KR" altLang="en-US" dirty="0"/>
              <a:t>숨 참는 </a:t>
            </a:r>
            <a:r>
              <a:rPr lang="en-US" altLang="ko-KR" dirty="0"/>
              <a:t>duration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B242A80-700C-2E22-CE0B-CB459AEAECE2}"/>
              </a:ext>
            </a:extLst>
          </p:cNvPr>
          <p:cNvSpPr txBox="1"/>
          <p:nvPr/>
        </p:nvSpPr>
        <p:spPr>
          <a:xfrm>
            <a:off x="914399" y="2518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0731495-07B0-380C-250D-91C7D34AE56A}"/>
              </a:ext>
            </a:extLst>
          </p:cNvPr>
          <p:cNvSpPr txBox="1"/>
          <p:nvPr/>
        </p:nvSpPr>
        <p:spPr>
          <a:xfrm>
            <a:off x="2165294" y="31027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번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13749F1-BC58-027E-7972-CEDABDA21705}"/>
              </a:ext>
            </a:extLst>
          </p:cNvPr>
          <p:cNvSpPr txBox="1"/>
          <p:nvPr/>
        </p:nvSpPr>
        <p:spPr>
          <a:xfrm>
            <a:off x="745067" y="46305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</a:p>
        </p:txBody>
      </p:sp>
    </p:spTree>
    <p:extLst>
      <p:ext uri="{BB962C8B-B14F-4D97-AF65-F5344CB8AC3E}">
        <p14:creationId xmlns:p14="http://schemas.microsoft.com/office/powerpoint/2010/main" val="410881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잘못된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정량분사 흡입기 사용법  </a:t>
            </a:r>
          </a:p>
        </p:txBody>
      </p:sp>
      <p:pic>
        <p:nvPicPr>
          <p:cNvPr id="3" name="[mix]20190903_172520__100052019_09_03">
            <a:hlinkClick r:id="" action="ppaction://media"/>
            <a:extLst>
              <a:ext uri="{FF2B5EF4-FFF2-40B4-BE49-F238E27FC236}">
                <a16:creationId xmlns:a16="http://schemas.microsoft.com/office/drawing/2014/main" xmlns="" id="{17072BC4-4A69-4002-A566-338E8461C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901" y="1482978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사용법  </a:t>
            </a:r>
          </a:p>
        </p:txBody>
      </p:sp>
      <p:pic>
        <p:nvPicPr>
          <p:cNvPr id="2" name="[mix]20190903_172356__100042019_09_03">
            <a:hlinkClick r:id="" action="ppaction://media"/>
            <a:extLst>
              <a:ext uri="{FF2B5EF4-FFF2-40B4-BE49-F238E27FC236}">
                <a16:creationId xmlns:a16="http://schemas.microsoft.com/office/drawing/2014/main" xmlns="" id="{2BA31A45-67D5-4923-B289-337E8F25B4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0326" y="1482978"/>
            <a:ext cx="7503348" cy="42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 Spacer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C383667-8C42-40FF-85EE-0F6A4FF1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19" y="1538139"/>
            <a:ext cx="7293685" cy="39140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1AB9B66-C1F7-4899-951F-A4FD8925472B}"/>
              </a:ext>
            </a:extLst>
          </p:cNvPr>
          <p:cNvSpPr/>
          <p:nvPr/>
        </p:nvSpPr>
        <p:spPr>
          <a:xfrm>
            <a:off x="1085788" y="5542290"/>
            <a:ext cx="6888424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Coordination </a:t>
            </a: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필요 없음</a:t>
            </a:r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.</a:t>
            </a:r>
          </a:p>
          <a:p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우선 </a:t>
            </a:r>
            <a:r>
              <a:rPr lang="ko-KR" altLang="en-US" sz="2133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스페이서에</a:t>
            </a: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 약을 뿌린 후 평상시처럼 호흡하면 됨</a:t>
            </a:r>
            <a:endParaRPr lang="en-US" altLang="ko-KR" sz="2133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18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 dose meter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없는 경우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0556750-420A-4CDE-B64A-47581CBF1B42}"/>
              </a:ext>
            </a:extLst>
          </p:cNvPr>
          <p:cNvSpPr txBox="1">
            <a:spLocks noChangeArrowheads="1"/>
          </p:cNvSpPr>
          <p:nvPr/>
        </p:nvSpPr>
        <p:spPr>
          <a:xfrm>
            <a:off x="-91010" y="1461587"/>
            <a:ext cx="7680679" cy="575733"/>
          </a:xfrm>
          <a:noFill/>
          <a:ln/>
        </p:spPr>
        <p:txBody>
          <a:bodyPr>
            <a:normAutofit lnSpcReduction="10000"/>
          </a:bodyPr>
          <a:lstStyle>
            <a:lvl1pPr marL="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89" dirty="0">
                <a:latin typeface="Times New Roman" panose="02020603050405020304" pitchFamily="18" charset="0"/>
              </a:rPr>
              <a:t> </a:t>
            </a:r>
            <a:r>
              <a:rPr lang="en-US" altLang="ko-KR" sz="2489" b="1" dirty="0">
                <a:latin typeface="Times New Roman" panose="02020603050405020304" pitchFamily="18" charset="0"/>
              </a:rPr>
              <a:t>Flotation technique </a:t>
            </a:r>
            <a:r>
              <a:rPr lang="en-US" altLang="ko-KR" sz="2133" b="1" dirty="0">
                <a:latin typeface="Times New Roman" panose="02020603050405020304" pitchFamily="18" charset="0"/>
              </a:rPr>
              <a:t>(</a:t>
            </a:r>
            <a:r>
              <a:rPr lang="en-US" altLang="ko-KR" sz="2133" b="1" i="1" dirty="0">
                <a:latin typeface="Times New Roman" panose="02020603050405020304" pitchFamily="18" charset="0"/>
              </a:rPr>
              <a:t>determining the content of MDI</a:t>
            </a:r>
            <a:r>
              <a:rPr lang="en-US" altLang="ko-KR" sz="2133" b="1" dirty="0"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5" descr="FloatDrawing">
            <a:extLst>
              <a:ext uri="{FF2B5EF4-FFF2-40B4-BE49-F238E27FC236}">
                <a16:creationId xmlns:a16="http://schemas.microsoft.com/office/drawing/2014/main" xmlns="" id="{A12436FF-5B74-4094-87D5-32E1433B7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1" y="2173435"/>
            <a:ext cx="4847167" cy="30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7610085-4FA0-4CD1-A6E3-B18B0547C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727" y="4643185"/>
            <a:ext cx="2832100" cy="2057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D8EDD42-7E06-4C8E-89A7-F73F14B4D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594" y="2317698"/>
            <a:ext cx="2724149" cy="20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7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FB4E22A-62BD-4FE3-865E-95F2E3369E43}"/>
              </a:ext>
            </a:extLst>
          </p:cNvPr>
          <p:cNvSpPr/>
          <p:nvPr/>
        </p:nvSpPr>
        <p:spPr>
          <a:xfrm>
            <a:off x="7228517" y="6570742"/>
            <a:ext cx="1683474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67" dirty="0"/>
              <a:t>Respir Med 2003; 97:181-7</a:t>
            </a:r>
            <a:endParaRPr lang="ko-KR" altLang="en-US" sz="1067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738426BF-7DAE-44B5-A262-B5D14C900F62}"/>
              </a:ext>
            </a:extLst>
          </p:cNvPr>
          <p:cNvSpPr txBox="1">
            <a:spLocks noChangeArrowheads="1"/>
          </p:cNvSpPr>
          <p:nvPr/>
        </p:nvSpPr>
        <p:spPr>
          <a:xfrm>
            <a:off x="-257952" y="6040117"/>
            <a:ext cx="9985023" cy="767644"/>
          </a:xfrm>
          <a:noFill/>
          <a:ln/>
        </p:spPr>
        <p:txBody>
          <a:bodyPr>
            <a:normAutofit/>
          </a:bodyPr>
          <a:lstStyle>
            <a:lvl1pPr marL="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>
                <a:latin typeface="Times New Roman" panose="02020603050405020304" pitchFamily="18" charset="0"/>
              </a:rPr>
              <a:t> </a:t>
            </a:r>
            <a:r>
              <a:rPr lang="en-US" altLang="ko-KR" sz="2400" b="1" dirty="0">
                <a:latin typeface="Times New Roman" panose="02020603050405020304" pitchFamily="18" charset="0"/>
              </a:rPr>
              <a:t>Inspiratory flow rate requirement</a:t>
            </a:r>
            <a:r>
              <a:rPr lang="en-US" altLang="ko-KR" sz="240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B9847EE9-2779-4A96-A161-501DD2571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742" y="3222980"/>
            <a:ext cx="1083733" cy="722489"/>
          </a:xfrm>
          <a:prstGeom prst="wedgeRectCallout">
            <a:avLst>
              <a:gd name="adj1" fmla="val -43750"/>
              <a:gd name="adj2" fmla="val 7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20000"/>
              </a:spcBef>
            </a:pPr>
            <a:endParaRPr lang="ko-KR" altLang="ko-KR" sz="2133" b="1">
              <a:latin typeface="Times New Roman" panose="02020603050405020304" pitchFamily="18" charset="0"/>
            </a:endParaRPr>
          </a:p>
        </p:txBody>
      </p:sp>
      <p:pic>
        <p:nvPicPr>
          <p:cNvPr id="8" name="Picture 8" descr="s45">
            <a:extLst>
              <a:ext uri="{FF2B5EF4-FFF2-40B4-BE49-F238E27FC236}">
                <a16:creationId xmlns:a16="http://schemas.microsoft.com/office/drawing/2014/main" xmlns="" id="{2F67C8B2-8E13-4F45-B31F-04DF9BE90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369" y="2034476"/>
            <a:ext cx="2903072" cy="319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nhaler7">
            <a:extLst>
              <a:ext uri="{FF2B5EF4-FFF2-40B4-BE49-F238E27FC236}">
                <a16:creationId xmlns:a16="http://schemas.microsoft.com/office/drawing/2014/main" xmlns="" id="{088467FE-9732-47B4-B840-CFE56ECFA5E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lum bright="-14000" contrast="-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1" y="2034476"/>
            <a:ext cx="2193120" cy="3190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10">
            <a:extLst>
              <a:ext uri="{FF2B5EF4-FFF2-40B4-BE49-F238E27FC236}">
                <a16:creationId xmlns:a16="http://schemas.microsoft.com/office/drawing/2014/main" xmlns="" id="{D070368F-57B2-4FC3-A39E-5288014BA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41" y="1488599"/>
            <a:ext cx="37535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  <a:buSzPct val="75000"/>
            </a:pPr>
            <a:r>
              <a:rPr lang="en-US" altLang="ko-KR" sz="2133" b="1" dirty="0" err="1">
                <a:latin typeface="Times New Roman" panose="02020603050405020304" pitchFamily="18" charset="0"/>
              </a:rPr>
              <a:t>Turbuhaler</a:t>
            </a:r>
            <a:endParaRPr lang="en-US" altLang="ko-KR" sz="2133" b="1" dirty="0">
              <a:latin typeface="Times New Roman" panose="02020603050405020304" pitchFamily="18" charset="0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xmlns="" id="{4D47B5BB-69FF-4439-8A17-EF7E00C35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9" y="1496525"/>
            <a:ext cx="37535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  <a:buSzPct val="75000"/>
            </a:pPr>
            <a:r>
              <a:rPr lang="en-US" altLang="ko-KR" sz="2133" b="1">
                <a:latin typeface="Times New Roman" panose="02020603050405020304" pitchFamily="18" charset="0"/>
              </a:rPr>
              <a:t>Diskus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xmlns="" id="{C44672B3-8C13-4F7D-884A-BFDC22F16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51" y="5280671"/>
            <a:ext cx="4182533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  <a:buSzPct val="75000"/>
            </a:pPr>
            <a:r>
              <a:rPr lang="en-US" altLang="ko-KR" sz="2133" b="1" dirty="0">
                <a:latin typeface="Times New Roman" panose="02020603050405020304" pitchFamily="18" charset="0"/>
              </a:rPr>
              <a:t>Optimal at 60L/min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xmlns="" id="{97E89B4E-4545-47F6-A32B-713C7DE94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278" y="5280671"/>
            <a:ext cx="4182533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  <a:buSzPct val="75000"/>
            </a:pPr>
            <a:r>
              <a:rPr lang="en-US" altLang="ko-KR" sz="2133" b="1" dirty="0">
                <a:latin typeface="Times New Roman" panose="02020603050405020304" pitchFamily="18" charset="0"/>
              </a:rPr>
              <a:t>30~60L/min</a:t>
            </a:r>
          </a:p>
        </p:txBody>
      </p:sp>
    </p:spTree>
    <p:extLst>
      <p:ext uri="{BB962C8B-B14F-4D97-AF65-F5344CB8AC3E}">
        <p14:creationId xmlns:p14="http://schemas.microsoft.com/office/powerpoint/2010/main" val="3144432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704065F-11E0-4D01-91AF-A115C2C29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60" y="1691694"/>
            <a:ext cx="7354232" cy="41030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FB4E22A-62BD-4FE3-865E-95F2E3369E43}"/>
              </a:ext>
            </a:extLst>
          </p:cNvPr>
          <p:cNvSpPr/>
          <p:nvPr/>
        </p:nvSpPr>
        <p:spPr>
          <a:xfrm>
            <a:off x="7228517" y="6570742"/>
            <a:ext cx="1683474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67" dirty="0"/>
              <a:t>Respir Med 2003; 97:181-7</a:t>
            </a:r>
            <a:endParaRPr lang="ko-KR" altLang="en-US" sz="1067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E4D5C3-B60B-42DB-BE9B-70D62F19D4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94" r="-445"/>
          <a:stretch/>
        </p:blipFill>
        <p:spPr>
          <a:xfrm>
            <a:off x="7703370" y="175504"/>
            <a:ext cx="1467273" cy="17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56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장점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3B99E06-DE02-4D66-96D9-8D9695B7FEE1}"/>
              </a:ext>
            </a:extLst>
          </p:cNvPr>
          <p:cNvSpPr/>
          <p:nvPr/>
        </p:nvSpPr>
        <p:spPr>
          <a:xfrm>
            <a:off x="731843" y="1664579"/>
            <a:ext cx="5085495" cy="547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indent="-380990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ko-KR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Hand-Lung</a:t>
            </a:r>
            <a:r>
              <a:rPr lang="ko-KR" altLang="en-US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Coordination</a:t>
            </a:r>
            <a:r>
              <a:rPr lang="ko-KR" altLang="en-US" sz="2400" u="sng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 불필요</a:t>
            </a:r>
            <a:endParaRPr lang="en-US" altLang="ko-KR" sz="2400" u="sng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79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75468F-4031-6069-99AA-6912C13C5A9C}"/>
              </a:ext>
            </a:extLst>
          </p:cNvPr>
          <p:cNvSpPr txBox="1"/>
          <p:nvPr/>
        </p:nvSpPr>
        <p:spPr>
          <a:xfrm>
            <a:off x="118533" y="143933"/>
            <a:ext cx="886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왜 흡입제 치료가 중요한지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B9139AB-1786-19B8-F896-E79A7942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7" y="1171113"/>
            <a:ext cx="5476138" cy="2584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AAEED0B-BCC2-3C4D-3813-9F23055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129" y="1171113"/>
            <a:ext cx="1680536" cy="22225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609" y="1337298"/>
            <a:ext cx="323850" cy="676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15" y="1542146"/>
            <a:ext cx="471427" cy="47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1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단점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15011CC-B2C8-432E-B91E-91A761B5532A}"/>
              </a:ext>
            </a:extLst>
          </p:cNvPr>
          <p:cNvSpPr/>
          <p:nvPr/>
        </p:nvSpPr>
        <p:spPr>
          <a:xfrm>
            <a:off x="954094" y="1837208"/>
            <a:ext cx="8502649" cy="1378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indent="-38099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중등도 이상의 흡입력 필요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최대 </a:t>
            </a:r>
            <a:r>
              <a:rPr lang="ko-KR" altLang="en-US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흡입유속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30L/min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이상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)</a:t>
            </a:r>
          </a:p>
          <a:p>
            <a:pPr marL="380990" indent="-38099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습기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오염에 상대적으로 취약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504000101010101" pitchFamily="50" charset="-127"/>
            </a:endParaRPr>
          </a:p>
          <a:p>
            <a:pPr marL="380990" indent="-38099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기계마다 다른 장전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(loading)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방법에 대한 교육 필요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0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09110CA-2C76-48BF-B687-70032EDF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3" y="1482978"/>
            <a:ext cx="7796381" cy="43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2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잘못된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사용법</a:t>
            </a:r>
          </a:p>
        </p:txBody>
      </p:sp>
      <p:pic>
        <p:nvPicPr>
          <p:cNvPr id="3" name="[mix]20190903_172012__100032019_09_03">
            <a:hlinkClick r:id="" action="ppaction://media"/>
            <a:extLst>
              <a:ext uri="{FF2B5EF4-FFF2-40B4-BE49-F238E27FC236}">
                <a16:creationId xmlns:a16="http://schemas.microsoft.com/office/drawing/2014/main" xmlns="" id="{4FB999E6-53BC-48EF-A3B8-F9CBCBAB1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967" y="1482977"/>
            <a:ext cx="7476067" cy="42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사용법</a:t>
            </a:r>
          </a:p>
        </p:txBody>
      </p:sp>
      <p:pic>
        <p:nvPicPr>
          <p:cNvPr id="2" name="[mix]20190903_171847__100022019_09_03">
            <a:hlinkClick r:id="" action="ppaction://media"/>
            <a:extLst>
              <a:ext uri="{FF2B5EF4-FFF2-40B4-BE49-F238E27FC236}">
                <a16:creationId xmlns:a16="http://schemas.microsoft.com/office/drawing/2014/main" xmlns="" id="{48901552-555D-4457-B54A-DCCAC643EF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7799" y="1422400"/>
            <a:ext cx="7795068" cy="43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0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DPI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남은 횟수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AFFC096-9E6A-4293-86F0-8F40F09E2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3" y="1656081"/>
            <a:ext cx="7984427" cy="30785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6673F59-F609-4AAC-AE16-946A6D9F8623}"/>
              </a:ext>
            </a:extLst>
          </p:cNvPr>
          <p:cNvSpPr/>
          <p:nvPr/>
        </p:nvSpPr>
        <p:spPr>
          <a:xfrm>
            <a:off x="545192" y="5427624"/>
            <a:ext cx="8598808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133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심비코트는</a:t>
            </a: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 다 쓴 후에도 기계 내의 방습제 때문에 흔들면 소리 남</a:t>
            </a:r>
            <a:endParaRPr lang="ko-KR" altLang="en-US" sz="2133" dirty="0"/>
          </a:p>
        </p:txBody>
      </p:sp>
    </p:spTree>
    <p:extLst>
      <p:ext uri="{BB962C8B-B14F-4D97-AF65-F5344CB8AC3E}">
        <p14:creationId xmlns:p14="http://schemas.microsoft.com/office/powerpoint/2010/main" val="3585964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디바이스 선택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0A8C1DE-9965-4ACB-AB67-9CC1A1680905}"/>
              </a:ext>
            </a:extLst>
          </p:cNvPr>
          <p:cNvSpPr/>
          <p:nvPr/>
        </p:nvSpPr>
        <p:spPr>
          <a:xfrm>
            <a:off x="5720080" y="6529706"/>
            <a:ext cx="4572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altLang="ko-KR" sz="1333" dirty="0"/>
              <a:t>Gibson PG et al., Lancet 2010; 376:803-13</a:t>
            </a:r>
            <a:endParaRPr lang="ko-KR" altLang="en-US" sz="1333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75" y="1409314"/>
            <a:ext cx="8567906" cy="441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72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4F516D6-1012-40B6-BFEB-84CF8BDD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45" y="2201421"/>
            <a:ext cx="7385825" cy="4113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4670A16-89A5-4873-B090-EE0908973587}"/>
              </a:ext>
            </a:extLst>
          </p:cNvPr>
          <p:cNvSpPr/>
          <p:nvPr/>
        </p:nvSpPr>
        <p:spPr>
          <a:xfrm>
            <a:off x="837531" y="2201421"/>
            <a:ext cx="3866548" cy="344753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CCA78F5-E207-44F2-BC83-86D3010BCE12}"/>
              </a:ext>
            </a:extLst>
          </p:cNvPr>
          <p:cNvSpPr/>
          <p:nvPr/>
        </p:nvSpPr>
        <p:spPr>
          <a:xfrm>
            <a:off x="627380" y="1321769"/>
            <a:ext cx="744802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altLang="ko-KR" sz="2133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DPI </a:t>
            </a:r>
            <a:r>
              <a:rPr lang="ko-KR" altLang="en-US" sz="2133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썼는데</a:t>
            </a:r>
            <a:r>
              <a:rPr lang="en-US" altLang="ko-KR" sz="2133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, </a:t>
            </a:r>
            <a:r>
              <a:rPr lang="ko-KR" altLang="en-US" sz="2133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흡입했을 때 아무 느낌이 없다고 불평할 때</a:t>
            </a:r>
            <a:endParaRPr lang="en-US" altLang="ko-KR" sz="2133" u="sng" dirty="0">
              <a:solidFill>
                <a:srgbClr val="FF0000"/>
              </a:solidFill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en-US" altLang="ko-KR" sz="2133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DPI </a:t>
            </a:r>
            <a:r>
              <a:rPr lang="ko-KR" altLang="en-US" sz="2133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썼는데</a:t>
            </a:r>
            <a:r>
              <a:rPr lang="en-US" altLang="ko-KR" sz="2133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,</a:t>
            </a:r>
            <a:r>
              <a:rPr lang="ko-KR" altLang="en-US" sz="2133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약이 하나도 </a:t>
            </a:r>
            <a:r>
              <a:rPr lang="ko-KR" altLang="en-US" sz="2133" u="sng" dirty="0" err="1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안들어왔다고</a:t>
            </a:r>
            <a:r>
              <a:rPr lang="ko-KR" altLang="en-US" sz="2133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불평할 때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7746F9BB-C657-4894-989C-39090B2E8FDF}"/>
              </a:ext>
            </a:extLst>
          </p:cNvPr>
          <p:cNvSpPr txBox="1">
            <a:spLocks/>
          </p:cNvSpPr>
          <p:nvPr/>
        </p:nvSpPr>
        <p:spPr>
          <a:xfrm>
            <a:off x="1119019" y="1929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(MDI)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선호</a:t>
            </a:r>
          </a:p>
        </p:txBody>
      </p:sp>
    </p:spTree>
    <p:extLst>
      <p:ext uri="{BB962C8B-B14F-4D97-AF65-F5344CB8AC3E}">
        <p14:creationId xmlns:p14="http://schemas.microsoft.com/office/powerpoint/2010/main" val="130156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4F516D6-1012-40B6-BFEB-84CF8BDD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94" y="2201421"/>
            <a:ext cx="7385825" cy="4113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4670A16-89A5-4873-B090-EE0908973587}"/>
              </a:ext>
            </a:extLst>
          </p:cNvPr>
          <p:cNvSpPr/>
          <p:nvPr/>
        </p:nvSpPr>
        <p:spPr>
          <a:xfrm>
            <a:off x="4820252" y="2201421"/>
            <a:ext cx="3673509" cy="411311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CCA78F5-E207-44F2-BC83-86D3010BCE12}"/>
              </a:ext>
            </a:extLst>
          </p:cNvPr>
          <p:cNvSpPr/>
          <p:nvPr/>
        </p:nvSpPr>
        <p:spPr>
          <a:xfrm>
            <a:off x="627380" y="1321770"/>
            <a:ext cx="7163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ko-KR" altLang="en-US" sz="2400" u="sng" dirty="0" err="1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흡입시</a:t>
            </a:r>
            <a:r>
              <a:rPr lang="ko-KR" altLang="en-US" sz="2400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이물감을 부담스러워 할 때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7746F9BB-C657-4894-989C-39090B2E8FDF}"/>
              </a:ext>
            </a:extLst>
          </p:cNvPr>
          <p:cNvSpPr txBox="1">
            <a:spLocks/>
          </p:cNvSpPr>
          <p:nvPr/>
        </p:nvSpPr>
        <p:spPr>
          <a:xfrm>
            <a:off x="1119019" y="1929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선호</a:t>
            </a:r>
          </a:p>
        </p:txBody>
      </p:sp>
    </p:spTree>
    <p:extLst>
      <p:ext uri="{BB962C8B-B14F-4D97-AF65-F5344CB8AC3E}">
        <p14:creationId xmlns:p14="http://schemas.microsoft.com/office/powerpoint/2010/main" val="7209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알베스코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(</a:t>
            </a:r>
            <a:r>
              <a:rPr lang="en-US" altLang="ko-KR" sz="32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Ciclesonide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4F516D6-1012-40B6-BFEB-84CF8BDD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94" y="2201421"/>
            <a:ext cx="7385825" cy="4113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4670A16-89A5-4873-B090-EE0908973587}"/>
              </a:ext>
            </a:extLst>
          </p:cNvPr>
          <p:cNvSpPr/>
          <p:nvPr/>
        </p:nvSpPr>
        <p:spPr>
          <a:xfrm rot="20576657">
            <a:off x="954092" y="2160687"/>
            <a:ext cx="1352227" cy="16357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CCA78F5-E207-44F2-BC83-86D3010BCE12}"/>
              </a:ext>
            </a:extLst>
          </p:cNvPr>
          <p:cNvSpPr/>
          <p:nvPr/>
        </p:nvSpPr>
        <p:spPr>
          <a:xfrm>
            <a:off x="627380" y="1321770"/>
            <a:ext cx="7163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ko-KR" altLang="en-US" sz="2400" b="1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목소리가 쉴 거나 </a:t>
            </a:r>
            <a:r>
              <a:rPr lang="en-US" altLang="ko-KR" sz="2400" b="1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oral thrush</a:t>
            </a:r>
            <a:r>
              <a:rPr lang="ko-KR" altLang="en-US" sz="2400" b="1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</a:t>
            </a:r>
            <a:r>
              <a:rPr lang="ko-KR" altLang="en-US" sz="2400" b="1" u="sng" dirty="0" err="1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생길때</a:t>
            </a:r>
            <a:endParaRPr lang="ko-KR" altLang="en-US" sz="2400" b="1" u="sng" dirty="0">
              <a:solidFill>
                <a:srgbClr val="FF0000"/>
              </a:solidFill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974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포스터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(</a:t>
            </a:r>
            <a:r>
              <a:rPr lang="en-US" altLang="ko-KR" sz="32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beclomethasone+formoterol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))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4F516D6-1012-40B6-BFEB-84CF8BDD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94" y="2226821"/>
            <a:ext cx="7385825" cy="4113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4670A16-89A5-4873-B090-EE0908973587}"/>
              </a:ext>
            </a:extLst>
          </p:cNvPr>
          <p:cNvSpPr/>
          <p:nvPr/>
        </p:nvSpPr>
        <p:spPr>
          <a:xfrm rot="20576657">
            <a:off x="2081852" y="2160688"/>
            <a:ext cx="1352227" cy="16357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CCA78F5-E207-44F2-BC83-86D3010BCE12}"/>
              </a:ext>
            </a:extLst>
          </p:cNvPr>
          <p:cNvSpPr/>
          <p:nvPr/>
        </p:nvSpPr>
        <p:spPr>
          <a:xfrm>
            <a:off x="627380" y="1321770"/>
            <a:ext cx="7163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ko-KR" altLang="en-US" sz="2400" b="1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달짝지근한 향이 남</a:t>
            </a:r>
          </a:p>
        </p:txBody>
      </p:sp>
    </p:spTree>
    <p:extLst>
      <p:ext uri="{BB962C8B-B14F-4D97-AF65-F5344CB8AC3E}">
        <p14:creationId xmlns:p14="http://schemas.microsoft.com/office/powerpoint/2010/main" val="418130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75468F-4031-6069-99AA-6912C13C5A9C}"/>
              </a:ext>
            </a:extLst>
          </p:cNvPr>
          <p:cNvSpPr txBox="1"/>
          <p:nvPr/>
        </p:nvSpPr>
        <p:spPr>
          <a:xfrm>
            <a:off x="118533" y="143933"/>
            <a:ext cx="886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흡입용 스테로이드 </a:t>
            </a:r>
            <a:r>
              <a:rPr lang="en-US" altLang="ko-KR" sz="3600" dirty="0" smtClean="0"/>
              <a:t>- </a:t>
            </a:r>
            <a:r>
              <a:rPr lang="ko-KR" altLang="en-US" sz="3600" dirty="0" err="1" smtClean="0"/>
              <a:t>흡입제</a:t>
            </a:r>
            <a:r>
              <a:rPr lang="ko-KR" altLang="en-US" sz="3600" dirty="0" smtClean="0"/>
              <a:t> </a:t>
            </a:r>
            <a:r>
              <a:rPr lang="en-US" altLang="ko-KR" sz="3600" dirty="0"/>
              <a:t>vs </a:t>
            </a:r>
            <a:r>
              <a:rPr lang="ko-KR" altLang="en-US" sz="3600" dirty="0"/>
              <a:t>경구약제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16EBD25-FD65-F187-5916-F0D6DF37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78" y="1487963"/>
            <a:ext cx="1835244" cy="209560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5EF42476-1BAF-C1A3-9093-F21D1645E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0" y="1717912"/>
            <a:ext cx="1490454" cy="13149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A9520E0-D3DE-B54D-E6A6-0FD5F3EBB481}"/>
              </a:ext>
            </a:extLst>
          </p:cNvPr>
          <p:cNvSpPr txBox="1"/>
          <p:nvPr/>
        </p:nvSpPr>
        <p:spPr>
          <a:xfrm>
            <a:off x="4369872" y="1898596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vs</a:t>
            </a:r>
            <a:endParaRPr lang="ko-KR" altLang="en-US" sz="4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85698F0-7BA2-44A1-D6CD-ABFC15EF4B98}"/>
              </a:ext>
            </a:extLst>
          </p:cNvPr>
          <p:cNvSpPr txBox="1"/>
          <p:nvPr/>
        </p:nvSpPr>
        <p:spPr>
          <a:xfrm>
            <a:off x="867832" y="3869267"/>
            <a:ext cx="740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Fluticasone 250 mcg/puff                                                        Prednisolone 5 mg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7C9D6C4-F03A-2D85-201D-AB206B5CD744}"/>
              </a:ext>
            </a:extLst>
          </p:cNvPr>
          <p:cNvSpPr txBox="1"/>
          <p:nvPr/>
        </p:nvSpPr>
        <p:spPr>
          <a:xfrm>
            <a:off x="867832" y="4322571"/>
            <a:ext cx="75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Fluticasone 250 mcg/puff * 2</a:t>
            </a:r>
            <a:r>
              <a:rPr lang="ko-KR" altLang="en-US" dirty="0"/>
              <a:t>회               </a:t>
            </a:r>
            <a:r>
              <a:rPr lang="en-US" altLang="ko-KR" dirty="0"/>
              <a:t>=                         Prednisolone 12.5 mg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D59C3749-0436-8389-B3A4-A07F2005EADE}"/>
              </a:ext>
            </a:extLst>
          </p:cNvPr>
          <p:cNvSpPr txBox="1"/>
          <p:nvPr/>
        </p:nvSpPr>
        <p:spPr>
          <a:xfrm>
            <a:off x="867832" y="4855971"/>
            <a:ext cx="72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년 내내 사용</a:t>
            </a:r>
            <a:r>
              <a:rPr lang="en-US" altLang="ko-KR" dirty="0"/>
              <a:t>: </a:t>
            </a:r>
            <a:r>
              <a:rPr lang="ko-KR" altLang="en-US" dirty="0"/>
              <a:t>소론도 </a:t>
            </a:r>
            <a:r>
              <a:rPr lang="en-US" altLang="ko-KR" dirty="0"/>
              <a:t>36</a:t>
            </a:r>
            <a:r>
              <a:rPr lang="ko-KR" altLang="en-US" dirty="0"/>
              <a:t>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881" y="1631229"/>
            <a:ext cx="1498677" cy="1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1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하루 한번 쓰는 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D90E238-A99E-C40E-FC0F-CC2BB99A10CF}"/>
              </a:ext>
            </a:extLst>
          </p:cNvPr>
          <p:cNvSpPr txBox="1"/>
          <p:nvPr/>
        </p:nvSpPr>
        <p:spPr>
          <a:xfrm>
            <a:off x="13755271" y="6858000"/>
            <a:ext cx="103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85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853A791-9849-DF2D-42A2-DD490FA9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19" y="1554691"/>
            <a:ext cx="1312763" cy="17130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E827153-E786-232C-C80C-7FB92CDBABC9}"/>
              </a:ext>
            </a:extLst>
          </p:cNvPr>
          <p:cNvSpPr txBox="1"/>
          <p:nvPr/>
        </p:nvSpPr>
        <p:spPr>
          <a:xfrm>
            <a:off x="10370389" y="5335201"/>
            <a:ext cx="329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일주일 내내 사용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C6A44E6-8877-7301-7E0C-1305FA96D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664" y="1599455"/>
            <a:ext cx="1494482" cy="16969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E4DD90F-895D-6DE3-9073-7766FAE09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146" y="1599455"/>
            <a:ext cx="2801850" cy="18295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C2F2549-62FD-F71B-504F-1E2AA5591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019" y="4082636"/>
            <a:ext cx="1432163" cy="17824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49DC4D76-0F0D-D9B9-D42C-97CDA6400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657" y="4168114"/>
            <a:ext cx="1407489" cy="16969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5116786F-464A-9109-ABBC-D885F2BCD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146" y="4082636"/>
            <a:ext cx="1407489" cy="18612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367F6804-C0EA-EDAD-ED5A-7A603C7F0A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1485" y="4181764"/>
            <a:ext cx="723981" cy="17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16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805BC8-3210-DC4E-7ACA-6F9D543B5617}"/>
              </a:ext>
            </a:extLst>
          </p:cNvPr>
          <p:cNvSpPr txBox="1"/>
          <p:nvPr/>
        </p:nvSpPr>
        <p:spPr>
          <a:xfrm>
            <a:off x="531174" y="1482978"/>
            <a:ext cx="3297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기관지 확장제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EF33C18-1410-D5B5-A06A-576DF738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95" y="2247062"/>
            <a:ext cx="2183999" cy="2993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A84CC16-7FC8-66E9-ED7D-8121DA2D2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43" y="2247063"/>
            <a:ext cx="2149879" cy="2993957"/>
          </a:xfrm>
          <a:prstGeom prst="rect">
            <a:avLst/>
          </a:prstGeom>
        </p:spPr>
      </p:pic>
      <p:sp>
        <p:nvSpPr>
          <p:cNvPr id="13" name="오른쪽 화살표 7">
            <a:extLst>
              <a:ext uri="{FF2B5EF4-FFF2-40B4-BE49-F238E27FC236}">
                <a16:creationId xmlns:a16="http://schemas.microsoft.com/office/drawing/2014/main" xmlns="" id="{C69A3EF3-0642-F734-DC88-1251A753D4DB}"/>
              </a:ext>
            </a:extLst>
          </p:cNvPr>
          <p:cNvSpPr/>
          <p:nvPr/>
        </p:nvSpPr>
        <p:spPr>
          <a:xfrm>
            <a:off x="3063915" y="3569744"/>
            <a:ext cx="555687" cy="348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15A870C-3104-1DCC-477D-9BBDA3BD9700}"/>
              </a:ext>
            </a:extLst>
          </p:cNvPr>
          <p:cNvSpPr/>
          <p:nvPr/>
        </p:nvSpPr>
        <p:spPr>
          <a:xfrm>
            <a:off x="892261" y="5347669"/>
            <a:ext cx="2047643" cy="365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숨참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3DF38A8-3AD5-F80B-5248-8BB2692D0104}"/>
              </a:ext>
            </a:extLst>
          </p:cNvPr>
          <p:cNvSpPr/>
          <p:nvPr/>
        </p:nvSpPr>
        <p:spPr>
          <a:xfrm>
            <a:off x="3828850" y="5347668"/>
            <a:ext cx="2047643" cy="365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기관지 확장</a:t>
            </a:r>
          </a:p>
        </p:txBody>
      </p:sp>
      <p:sp>
        <p:nvSpPr>
          <p:cNvPr id="2" name="포인트가 5개인 별 1"/>
          <p:cNvSpPr/>
          <p:nvPr/>
        </p:nvSpPr>
        <p:spPr>
          <a:xfrm>
            <a:off x="7841849" y="412320"/>
            <a:ext cx="1111169" cy="107065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40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기관지 </a:t>
            </a:r>
            <a:r>
              <a:rPr lang="ko-KR" altLang="en-US" sz="3200" dirty="0" err="1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확장제</a:t>
            </a:r>
            <a:r>
              <a:rPr lang="ko-KR" altLang="en-US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- </a:t>
            </a:r>
            <a:r>
              <a:rPr lang="ko-KR" altLang="en-US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분류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1FACBB-1EEA-091A-A710-BCF7FE6B62EA}"/>
              </a:ext>
            </a:extLst>
          </p:cNvPr>
          <p:cNvSpPr txBox="1"/>
          <p:nvPr/>
        </p:nvSpPr>
        <p:spPr>
          <a:xfrm>
            <a:off x="1928247" y="1850519"/>
            <a:ext cx="52047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속효성 기관지 확장제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숨이 찰 때 흡입하는 약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635C85D-AC4C-C52D-39B1-0D24B2F3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662" y="1924808"/>
            <a:ext cx="6368676" cy="3337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13C872E-B433-3669-AEDC-953E186159DF}"/>
              </a:ext>
            </a:extLst>
          </p:cNvPr>
          <p:cNvSpPr txBox="1"/>
          <p:nvPr/>
        </p:nvSpPr>
        <p:spPr>
          <a:xfrm>
            <a:off x="4572000" y="540619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SABA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(short-acting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b-agonist)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CBC55FB-1695-D16B-5C84-D24F9949A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453" y="2703522"/>
            <a:ext cx="1598457" cy="3788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180DF3F-D991-F394-B154-4C730EE1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68" y="4943009"/>
            <a:ext cx="1598457" cy="378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117314-46A5-82FC-467A-5928F6E99676}"/>
              </a:ext>
            </a:extLst>
          </p:cNvPr>
          <p:cNvSpPr txBox="1"/>
          <p:nvPr/>
        </p:nvSpPr>
        <p:spPr>
          <a:xfrm>
            <a:off x="1235590" y="25008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LABA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(long-acting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b-agonist)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EA5A51D-C144-7794-E16F-3E33974DDE96}"/>
              </a:ext>
            </a:extLst>
          </p:cNvPr>
          <p:cNvSpPr txBox="1"/>
          <p:nvPr/>
        </p:nvSpPr>
        <p:spPr>
          <a:xfrm>
            <a:off x="5104426" y="58155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숨이 찰 때 흡입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927810A-37B8-6D0B-D1FF-E797B4964CC7}"/>
              </a:ext>
            </a:extLst>
          </p:cNvPr>
          <p:cNvSpPr txBox="1"/>
          <p:nvPr/>
        </p:nvSpPr>
        <p:spPr>
          <a:xfrm>
            <a:off x="1304934" y="20714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오랫동안 기관지가 열어놓음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185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</a:t>
            </a:r>
            <a:r>
              <a:rPr lang="en-US" altLang="ko-KR" sz="3200" dirty="0" err="1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Formoterol</a:t>
            </a:r>
            <a:r>
              <a:rPr lang="en-US" altLang="ko-KR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’</a:t>
            </a:r>
            <a:r>
              <a:rPr lang="ko-KR" altLang="en-US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</a:t>
            </a:r>
            <a:r>
              <a:rPr lang="en-US" altLang="ko-KR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ICS/LABA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13C872E-B433-3669-AEDC-953E186159DF}"/>
              </a:ext>
            </a:extLst>
          </p:cNvPr>
          <p:cNvSpPr txBox="1"/>
          <p:nvPr/>
        </p:nvSpPr>
        <p:spPr>
          <a:xfrm>
            <a:off x="5104426" y="54162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토끼의 민첩함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CBC55FB-1695-D16B-5C84-D24F9949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453" y="2703522"/>
            <a:ext cx="1598457" cy="3788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180DF3F-D991-F394-B154-4C730EE1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68" y="4943009"/>
            <a:ext cx="1598457" cy="378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117314-46A5-82FC-467A-5928F6E99676}"/>
              </a:ext>
            </a:extLst>
          </p:cNvPr>
          <p:cNvSpPr txBox="1"/>
          <p:nvPr/>
        </p:nvSpPr>
        <p:spPr>
          <a:xfrm>
            <a:off x="1119019" y="58155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LABA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(long-acting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b-agonist)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EA5A51D-C144-7794-E16F-3E33974DDE96}"/>
              </a:ext>
            </a:extLst>
          </p:cNvPr>
          <p:cNvSpPr txBox="1"/>
          <p:nvPr/>
        </p:nvSpPr>
        <p:spPr>
          <a:xfrm>
            <a:off x="5104426" y="58155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숨이 찰 때 흡입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927810A-37B8-6D0B-D1FF-E797B4964CC7}"/>
              </a:ext>
            </a:extLst>
          </p:cNvPr>
          <p:cNvSpPr txBox="1"/>
          <p:nvPr/>
        </p:nvSpPr>
        <p:spPr>
          <a:xfrm>
            <a:off x="1188363" y="53862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/>
              <a:t>거북이의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스테미너</a:t>
            </a:r>
            <a:r>
              <a:rPr lang="en-US" altLang="ko-KR" dirty="0" smtClean="0"/>
              <a:t>＇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4" y="1608778"/>
            <a:ext cx="7136977" cy="32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33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6111F254-54E7-D235-3356-C42EA3DE8842}"/>
              </a:ext>
            </a:extLst>
          </p:cNvPr>
          <p:cNvCxnSpPr>
            <a:cxnSpLocks/>
          </p:cNvCxnSpPr>
          <p:nvPr/>
        </p:nvCxnSpPr>
        <p:spPr>
          <a:xfrm flipV="1">
            <a:off x="914401" y="1704442"/>
            <a:ext cx="0" cy="42062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6163D1D9-0B5C-710B-170B-A2F360E3A111}"/>
              </a:ext>
            </a:extLst>
          </p:cNvPr>
          <p:cNvCxnSpPr>
            <a:cxnSpLocks/>
          </p:cNvCxnSpPr>
          <p:nvPr/>
        </p:nvCxnSpPr>
        <p:spPr>
          <a:xfrm>
            <a:off x="914401" y="5910682"/>
            <a:ext cx="7652083" cy="7623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D62645B9-C249-37B0-8D1D-C6557E87DEF9}"/>
              </a:ext>
            </a:extLst>
          </p:cNvPr>
          <p:cNvSpPr/>
          <p:nvPr/>
        </p:nvSpPr>
        <p:spPr>
          <a:xfrm rot="17812198">
            <a:off x="5695085" y="3337341"/>
            <a:ext cx="556005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2E8709A-8489-BE26-04E1-CB2B34C6F930}"/>
              </a:ext>
            </a:extLst>
          </p:cNvPr>
          <p:cNvSpPr txBox="1"/>
          <p:nvPr/>
        </p:nvSpPr>
        <p:spPr>
          <a:xfrm>
            <a:off x="3876815" y="6124439"/>
            <a:ext cx="237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/>
              <a:t>시간</a:t>
            </a:r>
            <a:r>
              <a:rPr lang="en-US" altLang="ko-KR" sz="2800" dirty="0"/>
              <a:t>(time)</a:t>
            </a:r>
            <a:endParaRPr lang="ko-KR" altLang="en-US" sz="2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89F5F82-3676-E63F-EAF0-4115BB9DCC27}"/>
              </a:ext>
            </a:extLst>
          </p:cNvPr>
          <p:cNvSpPr txBox="1"/>
          <p:nvPr/>
        </p:nvSpPr>
        <p:spPr>
          <a:xfrm>
            <a:off x="185864" y="2476169"/>
            <a:ext cx="615553" cy="2532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 err="1"/>
              <a:t>폐기능</a:t>
            </a:r>
            <a:r>
              <a:rPr lang="en-US" altLang="ko-KR" sz="2800" dirty="0"/>
              <a:t>(FEV1)</a:t>
            </a:r>
            <a:endParaRPr lang="ko-KR" altLang="en-US" sz="2800" dirty="0" err="1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690B7A-94F2-3078-25AE-BFDBD95F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5842950" y="3879632"/>
            <a:ext cx="439276" cy="9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06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6111F254-54E7-D235-3356-C42EA3DE8842}"/>
              </a:ext>
            </a:extLst>
          </p:cNvPr>
          <p:cNvCxnSpPr>
            <a:cxnSpLocks/>
          </p:cNvCxnSpPr>
          <p:nvPr/>
        </p:nvCxnSpPr>
        <p:spPr>
          <a:xfrm flipV="1">
            <a:off x="914401" y="1704442"/>
            <a:ext cx="0" cy="42062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6163D1D9-0B5C-710B-170B-A2F360E3A111}"/>
              </a:ext>
            </a:extLst>
          </p:cNvPr>
          <p:cNvCxnSpPr>
            <a:cxnSpLocks/>
          </p:cNvCxnSpPr>
          <p:nvPr/>
        </p:nvCxnSpPr>
        <p:spPr>
          <a:xfrm>
            <a:off x="914401" y="5910682"/>
            <a:ext cx="7652083" cy="7623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D62645B9-C249-37B0-8D1D-C6557E87DEF9}"/>
              </a:ext>
            </a:extLst>
          </p:cNvPr>
          <p:cNvSpPr/>
          <p:nvPr/>
        </p:nvSpPr>
        <p:spPr>
          <a:xfrm rot="17812198">
            <a:off x="5695085" y="3337341"/>
            <a:ext cx="556005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2E8709A-8489-BE26-04E1-CB2B34C6F930}"/>
              </a:ext>
            </a:extLst>
          </p:cNvPr>
          <p:cNvSpPr txBox="1"/>
          <p:nvPr/>
        </p:nvSpPr>
        <p:spPr>
          <a:xfrm>
            <a:off x="3876815" y="6124439"/>
            <a:ext cx="237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/>
              <a:t>시간</a:t>
            </a:r>
            <a:r>
              <a:rPr lang="en-US" altLang="ko-KR" sz="2800" dirty="0"/>
              <a:t>(time)</a:t>
            </a:r>
            <a:endParaRPr lang="ko-KR" altLang="en-US" sz="2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89F5F82-3676-E63F-EAF0-4115BB9DCC27}"/>
              </a:ext>
            </a:extLst>
          </p:cNvPr>
          <p:cNvSpPr txBox="1"/>
          <p:nvPr/>
        </p:nvSpPr>
        <p:spPr>
          <a:xfrm>
            <a:off x="185864" y="2476169"/>
            <a:ext cx="615553" cy="2532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 err="1"/>
              <a:t>폐기능</a:t>
            </a:r>
            <a:r>
              <a:rPr lang="en-US" altLang="ko-KR" sz="2800" dirty="0"/>
              <a:t>(FEV1)</a:t>
            </a:r>
            <a:endParaRPr lang="ko-KR" altLang="en-US" sz="2800" dirty="0" err="1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690B7A-94F2-3078-25AE-BFDBD95F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5842950" y="3879632"/>
            <a:ext cx="439276" cy="94688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150A6248-897E-5D99-29AD-141D8D078F29}"/>
              </a:ext>
            </a:extLst>
          </p:cNvPr>
          <p:cNvSpPr/>
          <p:nvPr/>
        </p:nvSpPr>
        <p:spPr>
          <a:xfrm rot="2654228">
            <a:off x="6047554" y="3730346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</p:spTree>
    <p:extLst>
      <p:ext uri="{BB962C8B-B14F-4D97-AF65-F5344CB8AC3E}">
        <p14:creationId xmlns:p14="http://schemas.microsoft.com/office/powerpoint/2010/main" val="252689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6111F254-54E7-D235-3356-C42EA3DE8842}"/>
              </a:ext>
            </a:extLst>
          </p:cNvPr>
          <p:cNvCxnSpPr>
            <a:cxnSpLocks/>
          </p:cNvCxnSpPr>
          <p:nvPr/>
        </p:nvCxnSpPr>
        <p:spPr>
          <a:xfrm flipV="1">
            <a:off x="914401" y="1704442"/>
            <a:ext cx="0" cy="42062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6163D1D9-0B5C-710B-170B-A2F360E3A111}"/>
              </a:ext>
            </a:extLst>
          </p:cNvPr>
          <p:cNvCxnSpPr>
            <a:cxnSpLocks/>
          </p:cNvCxnSpPr>
          <p:nvPr/>
        </p:nvCxnSpPr>
        <p:spPr>
          <a:xfrm>
            <a:off x="914401" y="5910682"/>
            <a:ext cx="7652083" cy="7623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D62645B9-C249-37B0-8D1D-C6557E87DEF9}"/>
              </a:ext>
            </a:extLst>
          </p:cNvPr>
          <p:cNvSpPr/>
          <p:nvPr/>
        </p:nvSpPr>
        <p:spPr>
          <a:xfrm rot="17812198">
            <a:off x="5695085" y="3337341"/>
            <a:ext cx="556005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2E8709A-8489-BE26-04E1-CB2B34C6F930}"/>
              </a:ext>
            </a:extLst>
          </p:cNvPr>
          <p:cNvSpPr txBox="1"/>
          <p:nvPr/>
        </p:nvSpPr>
        <p:spPr>
          <a:xfrm>
            <a:off x="3876815" y="6124439"/>
            <a:ext cx="237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/>
              <a:t>시간</a:t>
            </a:r>
            <a:r>
              <a:rPr lang="en-US" altLang="ko-KR" sz="2800" dirty="0"/>
              <a:t>(time)</a:t>
            </a:r>
            <a:endParaRPr lang="ko-KR" altLang="en-US" sz="2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89F5F82-3676-E63F-EAF0-4115BB9DCC27}"/>
              </a:ext>
            </a:extLst>
          </p:cNvPr>
          <p:cNvSpPr txBox="1"/>
          <p:nvPr/>
        </p:nvSpPr>
        <p:spPr>
          <a:xfrm>
            <a:off x="185864" y="2476169"/>
            <a:ext cx="615553" cy="2532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 err="1"/>
              <a:t>폐기능</a:t>
            </a:r>
            <a:r>
              <a:rPr lang="en-US" altLang="ko-KR" sz="2800" dirty="0"/>
              <a:t>(FEV1)</a:t>
            </a:r>
            <a:endParaRPr lang="ko-KR" altLang="en-US" sz="2800" dirty="0" err="1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690B7A-94F2-3078-25AE-BFDBD95F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5842950" y="3879632"/>
            <a:ext cx="439276" cy="94688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150A6248-897E-5D99-29AD-141D8D078F29}"/>
              </a:ext>
            </a:extLst>
          </p:cNvPr>
          <p:cNvSpPr/>
          <p:nvPr/>
        </p:nvSpPr>
        <p:spPr>
          <a:xfrm rot="2654228">
            <a:off x="6047554" y="3730346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07E8DE42-0CBF-D45C-D324-833040F9645C}"/>
              </a:ext>
            </a:extLst>
          </p:cNvPr>
          <p:cNvSpPr/>
          <p:nvPr/>
        </p:nvSpPr>
        <p:spPr>
          <a:xfrm rot="17812198">
            <a:off x="7362350" y="4062392"/>
            <a:ext cx="469864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95A36CE-DB8E-D2E7-10DD-A1C4E5804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7652349" y="4407132"/>
            <a:ext cx="439276" cy="9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48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6111F254-54E7-D235-3356-C42EA3DE8842}"/>
              </a:ext>
            </a:extLst>
          </p:cNvPr>
          <p:cNvCxnSpPr>
            <a:cxnSpLocks/>
          </p:cNvCxnSpPr>
          <p:nvPr/>
        </p:nvCxnSpPr>
        <p:spPr>
          <a:xfrm flipV="1">
            <a:off x="914401" y="1704442"/>
            <a:ext cx="0" cy="42062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6163D1D9-0B5C-710B-170B-A2F360E3A111}"/>
              </a:ext>
            </a:extLst>
          </p:cNvPr>
          <p:cNvCxnSpPr>
            <a:cxnSpLocks/>
          </p:cNvCxnSpPr>
          <p:nvPr/>
        </p:nvCxnSpPr>
        <p:spPr>
          <a:xfrm>
            <a:off x="914401" y="5910682"/>
            <a:ext cx="7652083" cy="7623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D62645B9-C249-37B0-8D1D-C6557E87DEF9}"/>
              </a:ext>
            </a:extLst>
          </p:cNvPr>
          <p:cNvSpPr/>
          <p:nvPr/>
        </p:nvSpPr>
        <p:spPr>
          <a:xfrm rot="17812198">
            <a:off x="5695085" y="3337341"/>
            <a:ext cx="556005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2E8709A-8489-BE26-04E1-CB2B34C6F930}"/>
              </a:ext>
            </a:extLst>
          </p:cNvPr>
          <p:cNvSpPr txBox="1"/>
          <p:nvPr/>
        </p:nvSpPr>
        <p:spPr>
          <a:xfrm>
            <a:off x="3876815" y="6124439"/>
            <a:ext cx="237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/>
              <a:t>시간</a:t>
            </a:r>
            <a:r>
              <a:rPr lang="en-US" altLang="ko-KR" sz="2800" dirty="0"/>
              <a:t>(time)</a:t>
            </a:r>
            <a:endParaRPr lang="ko-KR" altLang="en-US" sz="2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89F5F82-3676-E63F-EAF0-4115BB9DCC27}"/>
              </a:ext>
            </a:extLst>
          </p:cNvPr>
          <p:cNvSpPr txBox="1"/>
          <p:nvPr/>
        </p:nvSpPr>
        <p:spPr>
          <a:xfrm>
            <a:off x="185864" y="2476169"/>
            <a:ext cx="615553" cy="2532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 err="1"/>
              <a:t>폐기능</a:t>
            </a:r>
            <a:r>
              <a:rPr lang="en-US" altLang="ko-KR" sz="2800" dirty="0"/>
              <a:t>(FEV1)</a:t>
            </a:r>
            <a:endParaRPr lang="ko-KR" altLang="en-US" sz="2800" dirty="0" err="1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690B7A-94F2-3078-25AE-BFDBD95F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5842950" y="3879632"/>
            <a:ext cx="439276" cy="94688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150A6248-897E-5D99-29AD-141D8D078F29}"/>
              </a:ext>
            </a:extLst>
          </p:cNvPr>
          <p:cNvSpPr/>
          <p:nvPr/>
        </p:nvSpPr>
        <p:spPr>
          <a:xfrm rot="2654228">
            <a:off x="6047554" y="3730346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07E8DE42-0CBF-D45C-D324-833040F9645C}"/>
              </a:ext>
            </a:extLst>
          </p:cNvPr>
          <p:cNvSpPr/>
          <p:nvPr/>
        </p:nvSpPr>
        <p:spPr>
          <a:xfrm rot="17812198">
            <a:off x="7362350" y="4062392"/>
            <a:ext cx="469864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95A36CE-DB8E-D2E7-10DD-A1C4E5804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7652349" y="4407132"/>
            <a:ext cx="439276" cy="94688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0C9E6135-306A-A75A-BE3B-78D8AE209386}"/>
              </a:ext>
            </a:extLst>
          </p:cNvPr>
          <p:cNvSpPr/>
          <p:nvPr/>
        </p:nvSpPr>
        <p:spPr>
          <a:xfrm rot="2854196">
            <a:off x="7623997" y="4530599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</p:spTree>
    <p:extLst>
      <p:ext uri="{BB962C8B-B14F-4D97-AF65-F5344CB8AC3E}">
        <p14:creationId xmlns:p14="http://schemas.microsoft.com/office/powerpoint/2010/main" val="74716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6111F254-54E7-D235-3356-C42EA3DE8842}"/>
              </a:ext>
            </a:extLst>
          </p:cNvPr>
          <p:cNvCxnSpPr>
            <a:cxnSpLocks/>
          </p:cNvCxnSpPr>
          <p:nvPr/>
        </p:nvCxnSpPr>
        <p:spPr>
          <a:xfrm flipV="1">
            <a:off x="914401" y="1704442"/>
            <a:ext cx="0" cy="42062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6163D1D9-0B5C-710B-170B-A2F360E3A111}"/>
              </a:ext>
            </a:extLst>
          </p:cNvPr>
          <p:cNvCxnSpPr>
            <a:cxnSpLocks/>
          </p:cNvCxnSpPr>
          <p:nvPr/>
        </p:nvCxnSpPr>
        <p:spPr>
          <a:xfrm>
            <a:off x="914401" y="5910682"/>
            <a:ext cx="7652083" cy="7623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D62645B9-C249-37B0-8D1D-C6557E87DEF9}"/>
              </a:ext>
            </a:extLst>
          </p:cNvPr>
          <p:cNvSpPr/>
          <p:nvPr/>
        </p:nvSpPr>
        <p:spPr>
          <a:xfrm rot="17812198">
            <a:off x="5695085" y="3337341"/>
            <a:ext cx="556005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2E8709A-8489-BE26-04E1-CB2B34C6F930}"/>
              </a:ext>
            </a:extLst>
          </p:cNvPr>
          <p:cNvSpPr txBox="1"/>
          <p:nvPr/>
        </p:nvSpPr>
        <p:spPr>
          <a:xfrm>
            <a:off x="3876815" y="6124439"/>
            <a:ext cx="237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/>
              <a:t>시간</a:t>
            </a:r>
            <a:r>
              <a:rPr lang="en-US" altLang="ko-KR" sz="2800" dirty="0"/>
              <a:t>(time)</a:t>
            </a:r>
            <a:endParaRPr lang="ko-KR" altLang="en-US" sz="2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89F5F82-3676-E63F-EAF0-4115BB9DCC27}"/>
              </a:ext>
            </a:extLst>
          </p:cNvPr>
          <p:cNvSpPr txBox="1"/>
          <p:nvPr/>
        </p:nvSpPr>
        <p:spPr>
          <a:xfrm>
            <a:off x="185864" y="2476169"/>
            <a:ext cx="615553" cy="2532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 err="1"/>
              <a:t>폐기능</a:t>
            </a:r>
            <a:r>
              <a:rPr lang="en-US" altLang="ko-KR" sz="2800" dirty="0"/>
              <a:t>(FEV1)</a:t>
            </a:r>
            <a:endParaRPr lang="ko-KR" altLang="en-US" sz="2800" dirty="0" err="1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690B7A-94F2-3078-25AE-BFDBD95F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5842950" y="3879632"/>
            <a:ext cx="439276" cy="94688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150A6248-897E-5D99-29AD-141D8D078F29}"/>
              </a:ext>
            </a:extLst>
          </p:cNvPr>
          <p:cNvSpPr/>
          <p:nvPr/>
        </p:nvSpPr>
        <p:spPr>
          <a:xfrm rot="2654228">
            <a:off x="6047554" y="3730346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07E8DE42-0CBF-D45C-D324-833040F9645C}"/>
              </a:ext>
            </a:extLst>
          </p:cNvPr>
          <p:cNvSpPr/>
          <p:nvPr/>
        </p:nvSpPr>
        <p:spPr>
          <a:xfrm rot="17812198">
            <a:off x="7362350" y="4062392"/>
            <a:ext cx="469864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95A36CE-DB8E-D2E7-10DD-A1C4E5804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7652349" y="4407132"/>
            <a:ext cx="439276" cy="94688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0C9E6135-306A-A75A-BE3B-78D8AE209386}"/>
              </a:ext>
            </a:extLst>
          </p:cNvPr>
          <p:cNvSpPr/>
          <p:nvPr/>
        </p:nvSpPr>
        <p:spPr>
          <a:xfrm rot="2854196">
            <a:off x="7623997" y="4530599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E1D7A014-107F-8337-B392-08E15964DE0F}"/>
              </a:ext>
            </a:extLst>
          </p:cNvPr>
          <p:cNvSpPr/>
          <p:nvPr/>
        </p:nvSpPr>
        <p:spPr>
          <a:xfrm rot="17812198">
            <a:off x="3889784" y="2947770"/>
            <a:ext cx="691159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70AECB19-2FA0-88BF-926C-9182C8A92698}"/>
              </a:ext>
            </a:extLst>
          </p:cNvPr>
          <p:cNvSpPr/>
          <p:nvPr/>
        </p:nvSpPr>
        <p:spPr>
          <a:xfrm rot="2254132">
            <a:off x="4353798" y="3172337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B3651BE-EC77-9C9B-51C6-6B55A0C61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4219927" y="3281387"/>
            <a:ext cx="439276" cy="9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6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6111F254-54E7-D235-3356-C42EA3DE8842}"/>
              </a:ext>
            </a:extLst>
          </p:cNvPr>
          <p:cNvCxnSpPr>
            <a:cxnSpLocks/>
          </p:cNvCxnSpPr>
          <p:nvPr/>
        </p:nvCxnSpPr>
        <p:spPr>
          <a:xfrm flipV="1">
            <a:off x="914401" y="1704442"/>
            <a:ext cx="0" cy="42062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6163D1D9-0B5C-710B-170B-A2F360E3A111}"/>
              </a:ext>
            </a:extLst>
          </p:cNvPr>
          <p:cNvCxnSpPr>
            <a:cxnSpLocks/>
          </p:cNvCxnSpPr>
          <p:nvPr/>
        </p:nvCxnSpPr>
        <p:spPr>
          <a:xfrm>
            <a:off x="914401" y="5910682"/>
            <a:ext cx="9718103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xmlns="" id="{D7DC0C02-A5F4-DBC5-9D0B-100ADDE3C295}"/>
              </a:ext>
            </a:extLst>
          </p:cNvPr>
          <p:cNvSpPr/>
          <p:nvPr/>
        </p:nvSpPr>
        <p:spPr>
          <a:xfrm rot="1595353">
            <a:off x="945618" y="2794256"/>
            <a:ext cx="1407471" cy="17737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xmlns="" id="{32F654AF-22A2-BC2A-81B4-9714B82285D3}"/>
              </a:ext>
            </a:extLst>
          </p:cNvPr>
          <p:cNvSpPr/>
          <p:nvPr/>
        </p:nvSpPr>
        <p:spPr>
          <a:xfrm rot="17812198">
            <a:off x="2121607" y="2590920"/>
            <a:ext cx="690828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E571B33B-7213-F613-E83C-4E2B8EDC3916}"/>
              </a:ext>
            </a:extLst>
          </p:cNvPr>
          <p:cNvSpPr/>
          <p:nvPr/>
        </p:nvSpPr>
        <p:spPr>
          <a:xfrm rot="2254132">
            <a:off x="2559128" y="2828378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xmlns="" id="{D08CD610-B87F-2201-908D-8DDC7699F801}"/>
              </a:ext>
            </a:extLst>
          </p:cNvPr>
          <p:cNvSpPr/>
          <p:nvPr/>
        </p:nvSpPr>
        <p:spPr>
          <a:xfrm rot="17812198">
            <a:off x="3889784" y="2947770"/>
            <a:ext cx="691159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xmlns="" id="{FE479A11-4A0F-B22B-4053-F4E8DB3E378B}"/>
              </a:ext>
            </a:extLst>
          </p:cNvPr>
          <p:cNvSpPr/>
          <p:nvPr/>
        </p:nvSpPr>
        <p:spPr>
          <a:xfrm rot="2254132">
            <a:off x="4353798" y="3172337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D62645B9-C249-37B0-8D1D-C6557E87DEF9}"/>
              </a:ext>
            </a:extLst>
          </p:cNvPr>
          <p:cNvSpPr/>
          <p:nvPr/>
        </p:nvSpPr>
        <p:spPr>
          <a:xfrm rot="17812198">
            <a:off x="5695085" y="3337341"/>
            <a:ext cx="556005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xmlns="" id="{ED4DF69F-85A4-82EE-29D9-E58596361B43}"/>
              </a:ext>
            </a:extLst>
          </p:cNvPr>
          <p:cNvSpPr/>
          <p:nvPr/>
        </p:nvSpPr>
        <p:spPr>
          <a:xfrm rot="2654228">
            <a:off x="6047554" y="3730346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xmlns="" id="{DB1D6B72-D19A-8573-70D7-750E9D137436}"/>
              </a:ext>
            </a:extLst>
          </p:cNvPr>
          <p:cNvSpPr/>
          <p:nvPr/>
        </p:nvSpPr>
        <p:spPr>
          <a:xfrm rot="17812198">
            <a:off x="7362350" y="4062392"/>
            <a:ext cx="469864" cy="21628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xmlns="" id="{2ECA989D-DCA1-20BF-99A5-77DDAAF2F437}"/>
              </a:ext>
            </a:extLst>
          </p:cNvPr>
          <p:cNvSpPr/>
          <p:nvPr/>
        </p:nvSpPr>
        <p:spPr>
          <a:xfrm rot="2854196">
            <a:off x="7623997" y="4530599"/>
            <a:ext cx="1557653" cy="2098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ko-KR" altLang="en-US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2E8709A-8489-BE26-04E1-CB2B34C6F930}"/>
              </a:ext>
            </a:extLst>
          </p:cNvPr>
          <p:cNvSpPr txBox="1"/>
          <p:nvPr/>
        </p:nvSpPr>
        <p:spPr>
          <a:xfrm>
            <a:off x="3876815" y="6124439"/>
            <a:ext cx="2371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/>
              <a:t>시간</a:t>
            </a:r>
            <a:r>
              <a:rPr lang="en-US" altLang="ko-KR" sz="2800" dirty="0"/>
              <a:t>(time)</a:t>
            </a:r>
            <a:endParaRPr lang="ko-KR" altLang="en-US" sz="2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89F5F82-3676-E63F-EAF0-4115BB9DCC27}"/>
              </a:ext>
            </a:extLst>
          </p:cNvPr>
          <p:cNvSpPr txBox="1"/>
          <p:nvPr/>
        </p:nvSpPr>
        <p:spPr>
          <a:xfrm>
            <a:off x="185864" y="2476169"/>
            <a:ext cx="615553" cy="25323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2800" dirty="0" err="1"/>
              <a:t>폐기능</a:t>
            </a:r>
            <a:r>
              <a:rPr lang="en-US" altLang="ko-KR" sz="2800" dirty="0"/>
              <a:t>(FEV1)</a:t>
            </a:r>
            <a:endParaRPr lang="ko-KR" altLang="en-US" sz="2800" dirty="0" err="1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8CEBDB6-5D46-363A-95EB-F70687943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2437040" y="3015736"/>
            <a:ext cx="439276" cy="94688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9B711EEB-7F0A-D7D5-D6C5-C2F21791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4219927" y="3281387"/>
            <a:ext cx="439276" cy="94688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690B7A-94F2-3078-25AE-BFDBD95F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5922158" y="3620713"/>
            <a:ext cx="439276" cy="94688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10893F44-E840-F4F8-17AC-2A79ED58A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7652349" y="4407132"/>
            <a:ext cx="439276" cy="9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75468F-4031-6069-99AA-6912C13C5A9C}"/>
              </a:ext>
            </a:extLst>
          </p:cNvPr>
          <p:cNvSpPr txBox="1"/>
          <p:nvPr/>
        </p:nvSpPr>
        <p:spPr>
          <a:xfrm>
            <a:off x="118533" y="143933"/>
            <a:ext cx="886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기관지 </a:t>
            </a:r>
            <a:r>
              <a:rPr lang="ko-KR" altLang="en-US" sz="3600" dirty="0" err="1" smtClean="0"/>
              <a:t>확장제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err="1" smtClean="0"/>
              <a:t>흡입제</a:t>
            </a:r>
            <a:r>
              <a:rPr lang="ko-KR" altLang="en-US" sz="3600" dirty="0" smtClean="0"/>
              <a:t> </a:t>
            </a:r>
            <a:r>
              <a:rPr lang="en-US" altLang="ko-KR" sz="3600" dirty="0"/>
              <a:t>vs </a:t>
            </a:r>
            <a:r>
              <a:rPr lang="ko-KR" altLang="en-US" sz="3600" dirty="0"/>
              <a:t>경구약제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A9520E0-D3DE-B54D-E6A6-0FD5F3EBB481}"/>
              </a:ext>
            </a:extLst>
          </p:cNvPr>
          <p:cNvSpPr txBox="1"/>
          <p:nvPr/>
        </p:nvSpPr>
        <p:spPr>
          <a:xfrm>
            <a:off x="4369872" y="1898596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vs</a:t>
            </a:r>
            <a:endParaRPr lang="ko-KR" altLang="en-US" sz="4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85698F0-7BA2-44A1-D6CD-ABFC15EF4B98}"/>
              </a:ext>
            </a:extLst>
          </p:cNvPr>
          <p:cNvSpPr txBox="1"/>
          <p:nvPr/>
        </p:nvSpPr>
        <p:spPr>
          <a:xfrm>
            <a:off x="867832" y="3869267"/>
            <a:ext cx="740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Salmeterol 100mcg/puff                                                       </a:t>
            </a:r>
            <a:r>
              <a:rPr lang="en-US" altLang="ko-KR" dirty="0" err="1"/>
              <a:t>Fenoterol</a:t>
            </a:r>
            <a:r>
              <a:rPr lang="en-US" altLang="ko-KR" dirty="0"/>
              <a:t> 2.5mg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7C9D6C4-F03A-2D85-201D-AB206B5CD744}"/>
              </a:ext>
            </a:extLst>
          </p:cNvPr>
          <p:cNvSpPr txBox="1"/>
          <p:nvPr/>
        </p:nvSpPr>
        <p:spPr>
          <a:xfrm>
            <a:off x="867832" y="4322571"/>
            <a:ext cx="75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Formoterol  4.5mcg/puff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877782-BA6E-C689-E358-CDC2FDE6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32" y="1462563"/>
            <a:ext cx="1714588" cy="2063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03FBC8C-8AA4-8D6C-21AC-8D98F263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39" y="1462563"/>
            <a:ext cx="878427" cy="1958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3989867-59EA-373E-05B9-DAE037DB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23" y="1462562"/>
            <a:ext cx="1322944" cy="20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61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4E7AF6E-C37C-AA80-25EF-874A0E20352B}"/>
              </a:ext>
            </a:extLst>
          </p:cNvPr>
          <p:cNvSpPr/>
          <p:nvPr/>
        </p:nvSpPr>
        <p:spPr>
          <a:xfrm>
            <a:off x="3784244" y="170153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기관지확장제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6F03A7A-9507-A4AB-9D12-3DE1619FD36C}"/>
              </a:ext>
            </a:extLst>
          </p:cNvPr>
          <p:cNvSpPr/>
          <p:nvPr/>
        </p:nvSpPr>
        <p:spPr>
          <a:xfrm>
            <a:off x="5967267" y="1701531"/>
            <a:ext cx="1178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지속시간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95F0D27-F9C3-5214-E5F8-B9D477270A04}"/>
              </a:ext>
            </a:extLst>
          </p:cNvPr>
          <p:cNvSpPr/>
          <p:nvPr/>
        </p:nvSpPr>
        <p:spPr>
          <a:xfrm>
            <a:off x="7795761" y="1697260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onset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F0157EC6-CC34-B688-3587-CE9345681A94}"/>
              </a:ext>
            </a:extLst>
          </p:cNvPr>
          <p:cNvCxnSpPr>
            <a:cxnSpLocks/>
          </p:cNvCxnSpPr>
          <p:nvPr/>
        </p:nvCxnSpPr>
        <p:spPr>
          <a:xfrm>
            <a:off x="3678287" y="2179398"/>
            <a:ext cx="511148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8F6D101-BD55-17BB-54C8-241CD548C786}"/>
              </a:ext>
            </a:extLst>
          </p:cNvPr>
          <p:cNvSpPr/>
          <p:nvPr/>
        </p:nvSpPr>
        <p:spPr>
          <a:xfrm>
            <a:off x="3764610" y="2403781"/>
            <a:ext cx="1539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Salbutamol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83F6A9B-87D6-2E99-D185-E6E6714DD790}"/>
              </a:ext>
            </a:extLst>
          </p:cNvPr>
          <p:cNvSpPr/>
          <p:nvPr/>
        </p:nvSpPr>
        <p:spPr>
          <a:xfrm>
            <a:off x="3778142" y="3007819"/>
            <a:ext cx="1494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Salmeterol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3E269E9-1565-4F8F-E5C9-FA1F8C05E825}"/>
              </a:ext>
            </a:extLst>
          </p:cNvPr>
          <p:cNvSpPr/>
          <p:nvPr/>
        </p:nvSpPr>
        <p:spPr>
          <a:xfrm>
            <a:off x="3764610" y="3532930"/>
            <a:ext cx="1524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Formoterol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1A9AFAF-306E-EB72-E758-39CC1929FC5B}"/>
              </a:ext>
            </a:extLst>
          </p:cNvPr>
          <p:cNvSpPr/>
          <p:nvPr/>
        </p:nvSpPr>
        <p:spPr>
          <a:xfrm>
            <a:off x="3778142" y="4096333"/>
            <a:ext cx="1327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Vilanterol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0957EEC-DA74-6433-A686-FB01DE043DC0}"/>
              </a:ext>
            </a:extLst>
          </p:cNvPr>
          <p:cNvSpPr/>
          <p:nvPr/>
        </p:nvSpPr>
        <p:spPr>
          <a:xfrm>
            <a:off x="3782122" y="4644476"/>
            <a:ext cx="1545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Indacaterol</a:t>
            </a:r>
            <a:endParaRPr lang="ko-KR" altLang="en-US" sz="2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996AB6DD-5811-B476-9283-A620AABC341D}"/>
              </a:ext>
            </a:extLst>
          </p:cNvPr>
          <p:cNvSpPr/>
          <p:nvPr/>
        </p:nvSpPr>
        <p:spPr>
          <a:xfrm>
            <a:off x="6142657" y="2407411"/>
            <a:ext cx="8226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4</a:t>
            </a:r>
            <a:r>
              <a:rPr lang="ko-KR" altLang="en-US" sz="2000" b="1" dirty="0">
                <a:solidFill>
                  <a:srgbClr val="7030A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시간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A893D2F-343D-DCC6-1ECF-31EC82FFC41D}"/>
              </a:ext>
            </a:extLst>
          </p:cNvPr>
          <p:cNvSpPr/>
          <p:nvPr/>
        </p:nvSpPr>
        <p:spPr>
          <a:xfrm>
            <a:off x="6076934" y="3036934"/>
            <a:ext cx="963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12</a:t>
            </a:r>
            <a:r>
              <a:rPr lang="ko-KR" altLang="en-US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시간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CBF0B28-D95F-1512-7CFE-A0F3BA9241C0}"/>
              </a:ext>
            </a:extLst>
          </p:cNvPr>
          <p:cNvSpPr/>
          <p:nvPr/>
        </p:nvSpPr>
        <p:spPr>
          <a:xfrm>
            <a:off x="6076934" y="3539820"/>
            <a:ext cx="963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12</a:t>
            </a:r>
            <a:r>
              <a:rPr lang="ko-KR" altLang="en-US" sz="2000" b="1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시간</a:t>
            </a:r>
            <a:endParaRPr lang="ko-KR" alt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FBCAF78-C56D-7F7C-4F7F-79A304763B57}"/>
              </a:ext>
            </a:extLst>
          </p:cNvPr>
          <p:cNvSpPr/>
          <p:nvPr/>
        </p:nvSpPr>
        <p:spPr>
          <a:xfrm>
            <a:off x="6076934" y="4120760"/>
            <a:ext cx="963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24</a:t>
            </a:r>
            <a:r>
              <a:rPr lang="ko-KR" altLang="en-US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시간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BCC371A-066E-A4E6-E91A-DF712AB036CE}"/>
              </a:ext>
            </a:extLst>
          </p:cNvPr>
          <p:cNvSpPr/>
          <p:nvPr/>
        </p:nvSpPr>
        <p:spPr>
          <a:xfrm>
            <a:off x="6076934" y="4643513"/>
            <a:ext cx="963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24</a:t>
            </a:r>
            <a:r>
              <a:rPr lang="ko-KR" altLang="en-US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시간</a:t>
            </a:r>
            <a:endParaRPr lang="ko-KR" altLang="en-US" sz="2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B29B8C9-F8F4-5964-522D-36B21822D07B}"/>
              </a:ext>
            </a:extLst>
          </p:cNvPr>
          <p:cNvSpPr/>
          <p:nvPr/>
        </p:nvSpPr>
        <p:spPr>
          <a:xfrm>
            <a:off x="7595211" y="2398556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</a:rPr>
              <a:t>매우 빠름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1D55E8C-01B9-0E01-7B48-3CF1364908FD}"/>
              </a:ext>
            </a:extLst>
          </p:cNvPr>
          <p:cNvSpPr/>
          <p:nvPr/>
        </p:nvSpPr>
        <p:spPr>
          <a:xfrm>
            <a:off x="7723137" y="3036934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천천히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071CEBA-637B-59BD-4398-6ACC0F10291B}"/>
              </a:ext>
            </a:extLst>
          </p:cNvPr>
          <p:cNvSpPr/>
          <p:nvPr/>
        </p:nvSpPr>
        <p:spPr>
          <a:xfrm>
            <a:off x="7723137" y="3539820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u="sng" dirty="0">
                <a:solidFill>
                  <a:srgbClr val="FF0000"/>
                </a:solidFill>
              </a:rPr>
              <a:t>꽤 빠름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7290773-BBE3-B2C7-7459-ED2BC2F79044}"/>
              </a:ext>
            </a:extLst>
          </p:cNvPr>
          <p:cNvSpPr/>
          <p:nvPr/>
        </p:nvSpPr>
        <p:spPr>
          <a:xfrm>
            <a:off x="7723137" y="4120760"/>
            <a:ext cx="930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천천히</a:t>
            </a:r>
            <a:endParaRPr lang="ko-KR" altLang="en-US" sz="2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8AE8AA8-6A21-2AC5-8DA7-FE367D3668A6}"/>
              </a:ext>
            </a:extLst>
          </p:cNvPr>
          <p:cNvSpPr/>
          <p:nvPr/>
        </p:nvSpPr>
        <p:spPr>
          <a:xfrm>
            <a:off x="7723137" y="4643513"/>
            <a:ext cx="930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천천히</a:t>
            </a:r>
            <a:endParaRPr lang="ko-KR" altLang="en-US" sz="2000" dirty="0"/>
          </a:p>
        </p:txBody>
      </p:sp>
      <p:sp>
        <p:nvSpPr>
          <p:cNvPr id="23" name="별: 꼭짓점 5개 22">
            <a:extLst>
              <a:ext uri="{FF2B5EF4-FFF2-40B4-BE49-F238E27FC236}">
                <a16:creationId xmlns:a16="http://schemas.microsoft.com/office/drawing/2014/main" xmlns="" id="{84C4B937-6D3D-46A2-6B16-F57DAD5ADA21}"/>
              </a:ext>
            </a:extLst>
          </p:cNvPr>
          <p:cNvSpPr/>
          <p:nvPr/>
        </p:nvSpPr>
        <p:spPr>
          <a:xfrm>
            <a:off x="3210504" y="3277266"/>
            <a:ext cx="498645" cy="525108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ko-KR" altLang="en-US" sz="800" dirty="0" err="1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FB27BCE9-6F71-1470-2012-55C9991E1347}"/>
              </a:ext>
            </a:extLst>
          </p:cNvPr>
          <p:cNvGrpSpPr/>
          <p:nvPr/>
        </p:nvGrpSpPr>
        <p:grpSpPr>
          <a:xfrm>
            <a:off x="0" y="1697260"/>
            <a:ext cx="3037451" cy="3472429"/>
            <a:chOff x="-966855" y="1998849"/>
            <a:chExt cx="3037451" cy="347242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BDE866F5-FC50-6FDA-E93F-A5F4CCFF7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022" r="52306"/>
            <a:stretch/>
          </p:blipFill>
          <p:spPr>
            <a:xfrm>
              <a:off x="-966855" y="3336323"/>
              <a:ext cx="3037451" cy="213495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1BD87064-F967-8725-1CAB-EF09AB186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50" b="19988"/>
            <a:stretch/>
          </p:blipFill>
          <p:spPr>
            <a:xfrm>
              <a:off x="-677119" y="1998849"/>
              <a:ext cx="2110931" cy="167451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8D8475B-16B9-66A3-B835-9DDFB41BB08C}"/>
              </a:ext>
            </a:extLst>
          </p:cNvPr>
          <p:cNvSpPr txBox="1"/>
          <p:nvPr/>
        </p:nvSpPr>
        <p:spPr>
          <a:xfrm>
            <a:off x="1008913" y="5676166"/>
            <a:ext cx="7274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 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rapid onset (=SABA </a:t>
            </a:r>
            <a:r>
              <a:rPr lang="ko-KR" altLang="en-US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특성</a:t>
            </a:r>
            <a:r>
              <a:rPr lang="en-US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지속시간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long duration (=LABA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특성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9070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D38356F-F3A1-3B4F-2167-1ACEF490EC6C}"/>
              </a:ext>
            </a:extLst>
          </p:cNvPr>
          <p:cNvSpPr/>
          <p:nvPr/>
        </p:nvSpPr>
        <p:spPr>
          <a:xfrm>
            <a:off x="857841" y="1711157"/>
            <a:ext cx="46831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/>
              <a:t>숨이 차서 </a:t>
            </a:r>
            <a:r>
              <a:rPr lang="en-US" altLang="ko-KR" sz="2800" dirty="0"/>
              <a:t>formoterol</a:t>
            </a:r>
            <a:r>
              <a:rPr lang="ko-KR" altLang="en-US" sz="2800" dirty="0"/>
              <a:t>을 쓸 때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A511640-A709-ACAC-CF1C-CD069CC243E8}"/>
              </a:ext>
            </a:extLst>
          </p:cNvPr>
          <p:cNvSpPr/>
          <p:nvPr/>
        </p:nvSpPr>
        <p:spPr>
          <a:xfrm>
            <a:off x="1425404" y="2585452"/>
            <a:ext cx="3386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Formoterol 4.5mcg  + </a:t>
            </a:r>
            <a:endParaRPr lang="ko-KR" altLang="en-US" sz="2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F1E5EA8-193C-2712-10FD-4ECFDEECFAD7}"/>
              </a:ext>
            </a:extLst>
          </p:cNvPr>
          <p:cNvSpPr/>
          <p:nvPr/>
        </p:nvSpPr>
        <p:spPr>
          <a:xfrm>
            <a:off x="4812112" y="2585452"/>
            <a:ext cx="3142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Budesonide 160mcg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8808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천식 </a:t>
            </a:r>
            <a:r>
              <a:rPr lang="ko-KR" altLang="en-US" sz="5400" dirty="0" smtClean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조절</a:t>
            </a:r>
            <a:r>
              <a:rPr lang="ko-KR" altLang="en-US" sz="54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sz="36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상태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D38356F-F3A1-3B4F-2167-1ACEF490EC6C}"/>
              </a:ext>
            </a:extLst>
          </p:cNvPr>
          <p:cNvSpPr/>
          <p:nvPr/>
        </p:nvSpPr>
        <p:spPr>
          <a:xfrm>
            <a:off x="857841" y="1711157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/>
              <a:t>천식 조절 상태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897B492-3AF7-2126-1024-95EA327FF303}"/>
              </a:ext>
            </a:extLst>
          </p:cNvPr>
          <p:cNvSpPr/>
          <p:nvPr/>
        </p:nvSpPr>
        <p:spPr>
          <a:xfrm>
            <a:off x="1066853" y="4181257"/>
            <a:ext cx="7060877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xmlns="" id="{25160146-4946-B61F-6085-19E3425BF2DC}"/>
              </a:ext>
            </a:extLst>
          </p:cNvPr>
          <p:cNvSpPr/>
          <p:nvPr/>
        </p:nvSpPr>
        <p:spPr>
          <a:xfrm>
            <a:off x="4101580" y="4533527"/>
            <a:ext cx="904240" cy="924560"/>
          </a:xfrm>
          <a:prstGeom prst="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5B3739D-7213-FDD5-FB0A-8648AC0537A9}"/>
              </a:ext>
            </a:extLst>
          </p:cNvPr>
          <p:cNvSpPr/>
          <p:nvPr/>
        </p:nvSpPr>
        <p:spPr>
          <a:xfrm>
            <a:off x="5606365" y="255869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천식 악화 요인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13D4C19-32F7-EDE6-9E49-4E7440D88DE4}"/>
              </a:ext>
            </a:extLst>
          </p:cNvPr>
          <p:cNvSpPr/>
          <p:nvPr/>
        </p:nvSpPr>
        <p:spPr>
          <a:xfrm>
            <a:off x="954094" y="5638118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456C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흡입용 스테로이드</a:t>
            </a:r>
            <a:endParaRPr lang="ko-KR" altLang="en-US" sz="2400" b="1" dirty="0">
              <a:solidFill>
                <a:srgbClr val="456C7D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xmlns="" id="{9EDBF62F-7E70-1F88-DEC9-123DCC6DF23C}"/>
              </a:ext>
            </a:extLst>
          </p:cNvPr>
          <p:cNvSpPr/>
          <p:nvPr/>
        </p:nvSpPr>
        <p:spPr>
          <a:xfrm rot="10800000">
            <a:off x="1945585" y="4742762"/>
            <a:ext cx="772904" cy="74898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56C7D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8BE11D95-F8AA-71AC-E5C1-EBEA39D70F38}"/>
              </a:ext>
            </a:extLst>
          </p:cNvPr>
          <p:cNvSpPr/>
          <p:nvPr/>
        </p:nvSpPr>
        <p:spPr>
          <a:xfrm>
            <a:off x="6344580" y="3157661"/>
            <a:ext cx="772904" cy="74898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488692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천식 </a:t>
            </a:r>
            <a:r>
              <a:rPr lang="ko-KR" altLang="en-US" sz="5400" dirty="0" smtClean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악화 </a:t>
            </a:r>
            <a:r>
              <a:rPr lang="ko-KR" altLang="en-US" sz="36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상태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D38356F-F3A1-3B4F-2167-1ACEF490EC6C}"/>
              </a:ext>
            </a:extLst>
          </p:cNvPr>
          <p:cNvSpPr/>
          <p:nvPr/>
        </p:nvSpPr>
        <p:spPr>
          <a:xfrm>
            <a:off x="857841" y="1711157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/>
              <a:t>천식 악화 상태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897B492-3AF7-2126-1024-95EA327FF303}"/>
              </a:ext>
            </a:extLst>
          </p:cNvPr>
          <p:cNvSpPr/>
          <p:nvPr/>
        </p:nvSpPr>
        <p:spPr>
          <a:xfrm rot="841068">
            <a:off x="1066853" y="4181257"/>
            <a:ext cx="7060877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xmlns="" id="{25160146-4946-B61F-6085-19E3425BF2DC}"/>
              </a:ext>
            </a:extLst>
          </p:cNvPr>
          <p:cNvSpPr/>
          <p:nvPr/>
        </p:nvSpPr>
        <p:spPr>
          <a:xfrm>
            <a:off x="4101580" y="4533527"/>
            <a:ext cx="904240" cy="924560"/>
          </a:xfrm>
          <a:prstGeom prst="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5B3739D-7213-FDD5-FB0A-8648AC0537A9}"/>
              </a:ext>
            </a:extLst>
          </p:cNvPr>
          <p:cNvSpPr/>
          <p:nvPr/>
        </p:nvSpPr>
        <p:spPr>
          <a:xfrm>
            <a:off x="5810177" y="2967335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천식 악화 요인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13D4C19-32F7-EDE6-9E49-4E7440D88DE4}"/>
              </a:ext>
            </a:extLst>
          </p:cNvPr>
          <p:cNvSpPr/>
          <p:nvPr/>
        </p:nvSpPr>
        <p:spPr>
          <a:xfrm>
            <a:off x="954094" y="5638118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456C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흡입용 스테로이드</a:t>
            </a:r>
            <a:endParaRPr lang="ko-KR" altLang="en-US" sz="2400" b="1" dirty="0">
              <a:solidFill>
                <a:srgbClr val="456C7D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xmlns="" id="{9EDBF62F-7E70-1F88-DEC9-123DCC6DF23C}"/>
              </a:ext>
            </a:extLst>
          </p:cNvPr>
          <p:cNvSpPr/>
          <p:nvPr/>
        </p:nvSpPr>
        <p:spPr>
          <a:xfrm rot="10800000">
            <a:off x="1945585" y="4742762"/>
            <a:ext cx="772904" cy="74898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56C7D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8BE11D95-F8AA-71AC-E5C1-EBEA39D70F38}"/>
              </a:ext>
            </a:extLst>
          </p:cNvPr>
          <p:cNvSpPr/>
          <p:nvPr/>
        </p:nvSpPr>
        <p:spPr>
          <a:xfrm>
            <a:off x="6309891" y="3742126"/>
            <a:ext cx="772904" cy="74898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xmlns="" id="{F1C45180-3A4E-9259-8815-8922E095336F}"/>
              </a:ext>
            </a:extLst>
          </p:cNvPr>
          <p:cNvSpPr/>
          <p:nvPr/>
        </p:nvSpPr>
        <p:spPr>
          <a:xfrm>
            <a:off x="7082795" y="3993774"/>
            <a:ext cx="772904" cy="74898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257236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천식 </a:t>
            </a:r>
            <a:r>
              <a:rPr lang="ko-KR" altLang="en-US" sz="5400" dirty="0" smtClean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악화</a:t>
            </a:r>
            <a:r>
              <a:rPr lang="ko-KR" altLang="en-US" sz="54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상태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D38356F-F3A1-3B4F-2167-1ACEF490EC6C}"/>
              </a:ext>
            </a:extLst>
          </p:cNvPr>
          <p:cNvSpPr/>
          <p:nvPr/>
        </p:nvSpPr>
        <p:spPr>
          <a:xfrm>
            <a:off x="857841" y="1711157"/>
            <a:ext cx="3938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/>
              <a:t>흡입용 스테로이드 증량</a:t>
            </a:r>
            <a:endParaRPr lang="ko-KR" altLang="en-US" sz="2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897B492-3AF7-2126-1024-95EA327FF303}"/>
              </a:ext>
            </a:extLst>
          </p:cNvPr>
          <p:cNvSpPr/>
          <p:nvPr/>
        </p:nvSpPr>
        <p:spPr>
          <a:xfrm rot="841068">
            <a:off x="1066853" y="4181257"/>
            <a:ext cx="7060877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xmlns="" id="{25160146-4946-B61F-6085-19E3425BF2DC}"/>
              </a:ext>
            </a:extLst>
          </p:cNvPr>
          <p:cNvSpPr/>
          <p:nvPr/>
        </p:nvSpPr>
        <p:spPr>
          <a:xfrm>
            <a:off x="4101580" y="4533527"/>
            <a:ext cx="904240" cy="924560"/>
          </a:xfrm>
          <a:prstGeom prst="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5B3739D-7213-FDD5-FB0A-8648AC0537A9}"/>
              </a:ext>
            </a:extLst>
          </p:cNvPr>
          <p:cNvSpPr/>
          <p:nvPr/>
        </p:nvSpPr>
        <p:spPr>
          <a:xfrm>
            <a:off x="5810177" y="2967335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천식 악화 요인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13D4C19-32F7-EDE6-9E49-4E7440D88DE4}"/>
              </a:ext>
            </a:extLst>
          </p:cNvPr>
          <p:cNvSpPr/>
          <p:nvPr/>
        </p:nvSpPr>
        <p:spPr>
          <a:xfrm>
            <a:off x="954094" y="5638118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456C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흡입용 스테로이드</a:t>
            </a:r>
            <a:endParaRPr lang="ko-KR" altLang="en-US" sz="2400" b="1" dirty="0">
              <a:solidFill>
                <a:srgbClr val="456C7D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xmlns="" id="{9EDBF62F-7E70-1F88-DEC9-123DCC6DF23C}"/>
              </a:ext>
            </a:extLst>
          </p:cNvPr>
          <p:cNvSpPr/>
          <p:nvPr/>
        </p:nvSpPr>
        <p:spPr>
          <a:xfrm rot="10800000">
            <a:off x="1945585" y="4742762"/>
            <a:ext cx="772904" cy="74898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56C7D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8BE11D95-F8AA-71AC-E5C1-EBEA39D70F38}"/>
              </a:ext>
            </a:extLst>
          </p:cNvPr>
          <p:cNvSpPr/>
          <p:nvPr/>
        </p:nvSpPr>
        <p:spPr>
          <a:xfrm>
            <a:off x="6309891" y="3742126"/>
            <a:ext cx="772904" cy="74898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xmlns="" id="{F1C45180-3A4E-9259-8815-8922E095336F}"/>
              </a:ext>
            </a:extLst>
          </p:cNvPr>
          <p:cNvSpPr/>
          <p:nvPr/>
        </p:nvSpPr>
        <p:spPr>
          <a:xfrm>
            <a:off x="7082795" y="3993774"/>
            <a:ext cx="772904" cy="74898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xmlns="" id="{F90D7B94-C894-C64F-0256-59520E1315C2}"/>
              </a:ext>
            </a:extLst>
          </p:cNvPr>
          <p:cNvSpPr/>
          <p:nvPr/>
        </p:nvSpPr>
        <p:spPr>
          <a:xfrm rot="10800000">
            <a:off x="1119019" y="4388793"/>
            <a:ext cx="772904" cy="74898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56C7D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xmlns="" id="{D8A62FC7-91CD-092B-830F-8AC16D1AC0E5}"/>
              </a:ext>
            </a:extLst>
          </p:cNvPr>
          <p:cNvSpPr/>
          <p:nvPr/>
        </p:nvSpPr>
        <p:spPr>
          <a:xfrm rot="10800000">
            <a:off x="319285" y="4126541"/>
            <a:ext cx="772904" cy="74898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56C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86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천식 </a:t>
            </a:r>
            <a:r>
              <a:rPr lang="ko-KR" altLang="en-US" sz="5400" dirty="0" smtClean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악화 </a:t>
            </a:r>
            <a:r>
              <a:rPr lang="ko-KR" altLang="en-US" sz="36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상태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D38356F-F3A1-3B4F-2167-1ACEF490EC6C}"/>
              </a:ext>
            </a:extLst>
          </p:cNvPr>
          <p:cNvSpPr/>
          <p:nvPr/>
        </p:nvSpPr>
        <p:spPr>
          <a:xfrm>
            <a:off x="857841" y="1711157"/>
            <a:ext cx="3938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/>
              <a:t>흡입용 스테로이드 증량</a:t>
            </a:r>
            <a:endParaRPr lang="ko-KR" altLang="en-US" sz="2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897B492-3AF7-2126-1024-95EA327FF303}"/>
              </a:ext>
            </a:extLst>
          </p:cNvPr>
          <p:cNvSpPr/>
          <p:nvPr/>
        </p:nvSpPr>
        <p:spPr>
          <a:xfrm>
            <a:off x="1066853" y="4181257"/>
            <a:ext cx="7060877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xmlns="" id="{25160146-4946-B61F-6085-19E3425BF2DC}"/>
              </a:ext>
            </a:extLst>
          </p:cNvPr>
          <p:cNvSpPr/>
          <p:nvPr/>
        </p:nvSpPr>
        <p:spPr>
          <a:xfrm>
            <a:off x="4101580" y="4533527"/>
            <a:ext cx="904240" cy="924560"/>
          </a:xfrm>
          <a:prstGeom prst="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5B3739D-7213-FDD5-FB0A-8648AC0537A9}"/>
              </a:ext>
            </a:extLst>
          </p:cNvPr>
          <p:cNvSpPr/>
          <p:nvPr/>
        </p:nvSpPr>
        <p:spPr>
          <a:xfrm>
            <a:off x="5521419" y="2515320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천식 악화 요인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13D4C19-32F7-EDE6-9E49-4E7440D88DE4}"/>
              </a:ext>
            </a:extLst>
          </p:cNvPr>
          <p:cNvSpPr/>
          <p:nvPr/>
        </p:nvSpPr>
        <p:spPr>
          <a:xfrm>
            <a:off x="954094" y="5638118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456C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흡입용 스테로이드</a:t>
            </a:r>
            <a:endParaRPr lang="ko-KR" altLang="en-US" sz="2400" b="1" dirty="0">
              <a:solidFill>
                <a:srgbClr val="456C7D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xmlns="" id="{9EDBF62F-7E70-1F88-DEC9-123DCC6DF23C}"/>
              </a:ext>
            </a:extLst>
          </p:cNvPr>
          <p:cNvSpPr/>
          <p:nvPr/>
        </p:nvSpPr>
        <p:spPr>
          <a:xfrm rot="10800000">
            <a:off x="1945583" y="4664451"/>
            <a:ext cx="772904" cy="74898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56C7D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8BE11D95-F8AA-71AC-E5C1-EBEA39D70F38}"/>
              </a:ext>
            </a:extLst>
          </p:cNvPr>
          <p:cNvSpPr/>
          <p:nvPr/>
        </p:nvSpPr>
        <p:spPr>
          <a:xfrm>
            <a:off x="6358017" y="3109222"/>
            <a:ext cx="772904" cy="74898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xmlns="" id="{F90D7B94-C894-C64F-0256-59520E1315C2}"/>
              </a:ext>
            </a:extLst>
          </p:cNvPr>
          <p:cNvSpPr/>
          <p:nvPr/>
        </p:nvSpPr>
        <p:spPr>
          <a:xfrm rot="10800000">
            <a:off x="1119019" y="4667124"/>
            <a:ext cx="772904" cy="74898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56C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18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‘Formoterol’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흡입약제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D38356F-F3A1-3B4F-2167-1ACEF490EC6C}"/>
              </a:ext>
            </a:extLst>
          </p:cNvPr>
          <p:cNvSpPr/>
          <p:nvPr/>
        </p:nvSpPr>
        <p:spPr>
          <a:xfrm>
            <a:off x="857841" y="1711157"/>
            <a:ext cx="3938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/>
              <a:t>흡입용 스테로이드 증량</a:t>
            </a:r>
            <a:endParaRPr lang="ko-KR" altLang="en-US" sz="2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897B492-3AF7-2126-1024-95EA327FF303}"/>
              </a:ext>
            </a:extLst>
          </p:cNvPr>
          <p:cNvSpPr/>
          <p:nvPr/>
        </p:nvSpPr>
        <p:spPr>
          <a:xfrm>
            <a:off x="1066853" y="4181257"/>
            <a:ext cx="7060877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xmlns="" id="{25160146-4946-B61F-6085-19E3425BF2DC}"/>
              </a:ext>
            </a:extLst>
          </p:cNvPr>
          <p:cNvSpPr/>
          <p:nvPr/>
        </p:nvSpPr>
        <p:spPr>
          <a:xfrm>
            <a:off x="4101580" y="4533527"/>
            <a:ext cx="904240" cy="924560"/>
          </a:xfrm>
          <a:prstGeom prst="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5B3739D-7213-FDD5-FB0A-8648AC0537A9}"/>
              </a:ext>
            </a:extLst>
          </p:cNvPr>
          <p:cNvSpPr/>
          <p:nvPr/>
        </p:nvSpPr>
        <p:spPr>
          <a:xfrm>
            <a:off x="5606365" y="255869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천식 악화 요인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13D4C19-32F7-EDE6-9E49-4E7440D88DE4}"/>
              </a:ext>
            </a:extLst>
          </p:cNvPr>
          <p:cNvSpPr/>
          <p:nvPr/>
        </p:nvSpPr>
        <p:spPr>
          <a:xfrm>
            <a:off x="954094" y="5638118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456C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흡입용 스테로이드</a:t>
            </a:r>
            <a:endParaRPr lang="ko-KR" altLang="en-US" sz="2400" b="1" dirty="0">
              <a:solidFill>
                <a:srgbClr val="456C7D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xmlns="" id="{9EDBF62F-7E70-1F88-DEC9-123DCC6DF23C}"/>
              </a:ext>
            </a:extLst>
          </p:cNvPr>
          <p:cNvSpPr/>
          <p:nvPr/>
        </p:nvSpPr>
        <p:spPr>
          <a:xfrm rot="10800000">
            <a:off x="1945585" y="4742762"/>
            <a:ext cx="772904" cy="74898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56C7D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8BE11D95-F8AA-71AC-E5C1-EBEA39D70F38}"/>
              </a:ext>
            </a:extLst>
          </p:cNvPr>
          <p:cNvSpPr/>
          <p:nvPr/>
        </p:nvSpPr>
        <p:spPr>
          <a:xfrm>
            <a:off x="6344580" y="3157661"/>
            <a:ext cx="772904" cy="74898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798025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Reliever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로 </a:t>
            </a:r>
            <a:r>
              <a:rPr lang="en-US" altLang="ko-KR" sz="36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ventolin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을 주면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…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D38356F-F3A1-3B4F-2167-1ACEF490EC6C}"/>
              </a:ext>
            </a:extLst>
          </p:cNvPr>
          <p:cNvSpPr/>
          <p:nvPr/>
        </p:nvSpPr>
        <p:spPr>
          <a:xfrm>
            <a:off x="857841" y="1711157"/>
            <a:ext cx="297895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/>
              <a:t>천식 악화 시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- as</a:t>
            </a:r>
            <a:r>
              <a:rPr lang="ko-KR" altLang="en-US" sz="2800" dirty="0"/>
              <a:t> </a:t>
            </a:r>
            <a:r>
              <a:rPr lang="en-US" altLang="ko-KR" sz="2800" dirty="0"/>
              <a:t>needed, SABA</a:t>
            </a:r>
          </a:p>
          <a:p>
            <a:endParaRPr lang="en-US" altLang="ko-KR" sz="2000" dirty="0"/>
          </a:p>
          <a:p>
            <a:r>
              <a:rPr lang="en-US" altLang="ko-KR" sz="2800" dirty="0"/>
              <a:t>  - ICS </a:t>
            </a:r>
            <a:r>
              <a:rPr lang="ko-KR" altLang="en-US" sz="2800" dirty="0"/>
              <a:t>증량도 필요</a:t>
            </a:r>
            <a:endParaRPr lang="en-US" altLang="ko-KR" sz="2800" dirty="0"/>
          </a:p>
          <a:p>
            <a:r>
              <a:rPr lang="ko-KR" altLang="en-US" sz="2800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A511640-A709-ACAC-CF1C-CD069CC243E8}"/>
              </a:ext>
            </a:extLst>
          </p:cNvPr>
          <p:cNvSpPr/>
          <p:nvPr/>
        </p:nvSpPr>
        <p:spPr>
          <a:xfrm>
            <a:off x="4899451" y="2474101"/>
            <a:ext cx="3386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Salmeterol 4.5mcg  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F0ABF49-4FB3-2A84-0E38-E14BBA800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81"/>
          <a:stretch/>
        </p:blipFill>
        <p:spPr>
          <a:xfrm>
            <a:off x="5950260" y="4265702"/>
            <a:ext cx="1028055" cy="2216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9F5D66-CF7A-8D80-62C8-044BD5087302}"/>
              </a:ext>
            </a:extLst>
          </p:cNvPr>
          <p:cNvSpPr txBox="1"/>
          <p:nvPr/>
        </p:nvSpPr>
        <p:spPr>
          <a:xfrm>
            <a:off x="6126480" y="321434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X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352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Reliever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로 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formoterol 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포함 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ICS/LABA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D38356F-F3A1-3B4F-2167-1ACEF490EC6C}"/>
              </a:ext>
            </a:extLst>
          </p:cNvPr>
          <p:cNvSpPr/>
          <p:nvPr/>
        </p:nvSpPr>
        <p:spPr>
          <a:xfrm>
            <a:off x="857841" y="1711157"/>
            <a:ext cx="297895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/>
              <a:t>천식 악화 시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  - as</a:t>
            </a:r>
            <a:r>
              <a:rPr lang="ko-KR" altLang="en-US" sz="2800" dirty="0"/>
              <a:t> </a:t>
            </a:r>
            <a:r>
              <a:rPr lang="en-US" altLang="ko-KR" sz="2800" dirty="0"/>
              <a:t>needed, SABA</a:t>
            </a:r>
          </a:p>
          <a:p>
            <a:endParaRPr lang="en-US" altLang="ko-KR" sz="2000" dirty="0"/>
          </a:p>
          <a:p>
            <a:r>
              <a:rPr lang="en-US" altLang="ko-KR" sz="2800" dirty="0"/>
              <a:t>  - ICS </a:t>
            </a:r>
            <a:r>
              <a:rPr lang="ko-KR" altLang="en-US" sz="2800" dirty="0"/>
              <a:t>증량도 필요</a:t>
            </a:r>
            <a:endParaRPr lang="en-US" altLang="ko-KR" sz="2800" dirty="0"/>
          </a:p>
          <a:p>
            <a:r>
              <a:rPr lang="ko-KR" altLang="en-US" sz="2800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A511640-A709-ACAC-CF1C-CD069CC243E8}"/>
              </a:ext>
            </a:extLst>
          </p:cNvPr>
          <p:cNvSpPr/>
          <p:nvPr/>
        </p:nvSpPr>
        <p:spPr>
          <a:xfrm>
            <a:off x="4899451" y="2474101"/>
            <a:ext cx="3386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Formoterol 4.5mcg  </a:t>
            </a:r>
            <a:endParaRPr lang="ko-KR" altLang="en-US" sz="2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F1E5EA8-193C-2712-10FD-4ECFDEECFAD7}"/>
              </a:ext>
            </a:extLst>
          </p:cNvPr>
          <p:cNvSpPr/>
          <p:nvPr/>
        </p:nvSpPr>
        <p:spPr>
          <a:xfrm>
            <a:off x="4821738" y="3237952"/>
            <a:ext cx="1297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Any ICS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3D73E88-321B-04D4-C3B2-F6BB7FFE3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448" y="4265702"/>
            <a:ext cx="1240178" cy="2243196"/>
          </a:xfrm>
          <a:prstGeom prst="rect">
            <a:avLst/>
          </a:prstGeom>
        </p:spPr>
      </p:pic>
      <p:sp>
        <p:nvSpPr>
          <p:cNvPr id="3" name="별: 꼭짓점 5개 2">
            <a:extLst>
              <a:ext uri="{FF2B5EF4-FFF2-40B4-BE49-F238E27FC236}">
                <a16:creationId xmlns:a16="http://schemas.microsoft.com/office/drawing/2014/main" xmlns="" id="{2D211757-01FA-8115-5C64-C393B4410BBA}"/>
              </a:ext>
            </a:extLst>
          </p:cNvPr>
          <p:cNvSpPr/>
          <p:nvPr/>
        </p:nvSpPr>
        <p:spPr>
          <a:xfrm>
            <a:off x="8075595" y="3110188"/>
            <a:ext cx="799464" cy="7504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3" y="4469954"/>
            <a:ext cx="1968123" cy="18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93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Formoterol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이 포함된 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ICS/LABA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짱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~~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9C5F5D9-60C8-B53F-801F-DD0A8460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1" y="1358564"/>
            <a:ext cx="8793963" cy="534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B4C9CE10-C256-15C7-7BF1-648DE5AAA4EF}"/>
              </a:ext>
            </a:extLst>
          </p:cNvPr>
          <p:cNvSpPr/>
          <p:nvPr/>
        </p:nvSpPr>
        <p:spPr>
          <a:xfrm>
            <a:off x="4761488" y="-2067246"/>
            <a:ext cx="8585251" cy="301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B00022D-1743-EFEF-C727-2D2D05552C0A}"/>
              </a:ext>
            </a:extLst>
          </p:cNvPr>
          <p:cNvSpPr/>
          <p:nvPr/>
        </p:nvSpPr>
        <p:spPr>
          <a:xfrm>
            <a:off x="2348172" y="3085793"/>
            <a:ext cx="2621761" cy="470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191FC2F-8527-6701-6F54-18DE2F24D27F}"/>
              </a:ext>
            </a:extLst>
          </p:cNvPr>
          <p:cNvSpPr txBox="1"/>
          <p:nvPr/>
        </p:nvSpPr>
        <p:spPr>
          <a:xfrm>
            <a:off x="6400800" y="4154248"/>
            <a:ext cx="2743200" cy="261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어</a:t>
            </a:r>
            <a:r>
              <a:rPr lang="en-US" altLang="ko-KR" sz="1100" dirty="0"/>
              <a:t>? </a:t>
            </a:r>
            <a:r>
              <a:rPr lang="ko-KR" altLang="en-US" sz="1100" dirty="0" err="1"/>
              <a:t>벤톨린이</a:t>
            </a:r>
            <a:r>
              <a:rPr lang="ko-KR" altLang="en-US" sz="1100" dirty="0"/>
              <a:t> 아니네</a:t>
            </a:r>
            <a:r>
              <a:rPr lang="en-US" altLang="ko-KR" sz="1100" dirty="0"/>
              <a:t>? </a:t>
            </a:r>
            <a:r>
              <a:rPr lang="en-US" altLang="ko-KR" sz="1100" dirty="0">
                <a:solidFill>
                  <a:srgbClr val="FF0000"/>
                </a:solidFill>
              </a:rPr>
              <a:t>Formoterol</a:t>
            </a:r>
            <a:r>
              <a:rPr lang="en-US" altLang="ko-KR" sz="1100" dirty="0"/>
              <a:t>-ICS?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8FC5427-6D2A-5785-0287-993202E2AC40}"/>
              </a:ext>
            </a:extLst>
          </p:cNvPr>
          <p:cNvSpPr txBox="1"/>
          <p:nvPr/>
        </p:nvSpPr>
        <p:spPr>
          <a:xfrm>
            <a:off x="2487720" y="-3342335"/>
            <a:ext cx="3338946" cy="261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Mild persistent</a:t>
            </a:r>
            <a:r>
              <a:rPr lang="ko-KR" altLang="en-US" sz="1100" dirty="0"/>
              <a:t>인데 그때그때 </a:t>
            </a:r>
            <a:r>
              <a:rPr lang="en-US" altLang="ko-KR" sz="1100" dirty="0"/>
              <a:t>(as needed)</a:t>
            </a:r>
            <a:r>
              <a:rPr lang="ko-KR" altLang="en-US" sz="1100" dirty="0"/>
              <a:t> 쓰라고</a:t>
            </a:r>
            <a:r>
              <a:rPr lang="en-US" altLang="ko-KR" sz="1100" dirty="0"/>
              <a:t>? </a:t>
            </a:r>
            <a:endParaRPr lang="ko-KR" altLang="en-US" sz="1100" dirty="0"/>
          </a:p>
        </p:txBody>
      </p: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xmlns="" id="{0063F0C2-EA0F-D30D-8FF2-0565C379E967}"/>
              </a:ext>
            </a:extLst>
          </p:cNvPr>
          <p:cNvSpPr/>
          <p:nvPr/>
        </p:nvSpPr>
        <p:spPr>
          <a:xfrm rot="16200000">
            <a:off x="5941256" y="-3262076"/>
            <a:ext cx="434820" cy="4092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xmlns="" id="{FCBBEB95-9D44-7E62-8B92-0185FB51F273}"/>
              </a:ext>
            </a:extLst>
          </p:cNvPr>
          <p:cNvSpPr/>
          <p:nvPr/>
        </p:nvSpPr>
        <p:spPr>
          <a:xfrm rot="5400000">
            <a:off x="5997518" y="3986103"/>
            <a:ext cx="322295" cy="4092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50FAF98-3AED-EFE9-C351-03A4F4B7EFE0}"/>
              </a:ext>
            </a:extLst>
          </p:cNvPr>
          <p:cNvSpPr/>
          <p:nvPr/>
        </p:nvSpPr>
        <p:spPr>
          <a:xfrm>
            <a:off x="2348172" y="3794309"/>
            <a:ext cx="6474095" cy="252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1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950" y="-100932"/>
            <a:ext cx="7886700" cy="1222766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천식 치료 </a:t>
            </a:r>
            <a:r>
              <a:rPr lang="en-US" altLang="ko-KR" sz="4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TOC: </a:t>
            </a:r>
            <a:r>
              <a:rPr lang="ko-KR" altLang="en-US" sz="4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흡입용 스테로이드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79ACB4E-9EEA-440C-9A6F-C74AB5310C99}"/>
              </a:ext>
            </a:extLst>
          </p:cNvPr>
          <p:cNvSpPr/>
          <p:nvPr/>
        </p:nvSpPr>
        <p:spPr>
          <a:xfrm>
            <a:off x="6626595" y="6561470"/>
            <a:ext cx="2246128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67" dirty="0"/>
              <a:t>Thompson PJ et al. </a:t>
            </a:r>
            <a:r>
              <a:rPr lang="en-US" altLang="ko-KR" sz="1067" dirty="0" err="1"/>
              <a:t>Respirology</a:t>
            </a:r>
            <a:r>
              <a:rPr lang="en-US" altLang="ko-KR" sz="1067" dirty="0"/>
              <a:t>, 2013</a:t>
            </a:r>
            <a:endParaRPr lang="ko-KR" altLang="en-US" sz="1067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7E70576-E8CA-461C-A5F8-ADD2CBB6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50" y="1641476"/>
            <a:ext cx="8981439" cy="317758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DD7996F-B92F-40F9-888A-628DA34BE129}"/>
              </a:ext>
            </a:extLst>
          </p:cNvPr>
          <p:cNvSpPr/>
          <p:nvPr/>
        </p:nvSpPr>
        <p:spPr>
          <a:xfrm>
            <a:off x="954094" y="5059474"/>
            <a:ext cx="567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•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천식악화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입원률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경구 스테로이드 사용의 감소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8664C9F-9B69-4609-B450-F8799DC0A0ED}"/>
              </a:ext>
            </a:extLst>
          </p:cNvPr>
          <p:cNvSpPr/>
          <p:nvPr/>
        </p:nvSpPr>
        <p:spPr>
          <a:xfrm>
            <a:off x="6174690" y="5059475"/>
            <a:ext cx="1911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•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천식으로 인한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사망률 감소 </a:t>
            </a:r>
          </a:p>
        </p:txBody>
      </p:sp>
    </p:spTree>
    <p:extLst>
      <p:ext uri="{BB962C8B-B14F-4D97-AF65-F5344CB8AC3E}">
        <p14:creationId xmlns:p14="http://schemas.microsoft.com/office/powerpoint/2010/main" val="3450968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2" y="1825625"/>
            <a:ext cx="8442202" cy="4090867"/>
          </a:xfrm>
          <a:prstGeom prst="rect">
            <a:avLst/>
          </a:prstGeom>
        </p:spPr>
      </p:pic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Reliever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로 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formoterol </a:t>
            </a:r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포함 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ICS/LABA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18978804">
            <a:off x="3352800" y="4909931"/>
            <a:ext cx="1610139" cy="3511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8978804">
            <a:off x="5413513" y="4969566"/>
            <a:ext cx="1610139" cy="3511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74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심비코트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사용법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8623B88-FBAA-420F-B95E-948B06746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3" y="1482977"/>
            <a:ext cx="7426960" cy="40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35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xmlns="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심비코트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사용법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4E28A61-67B6-4A4B-9366-E7192767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19" y="1595279"/>
            <a:ext cx="7223760" cy="40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57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77" y="1825625"/>
            <a:ext cx="8184046" cy="3595016"/>
          </a:xfrm>
          <a:prstGeom prst="rect">
            <a:avLst/>
          </a:prstGeom>
        </p:spPr>
      </p:pic>
      <p:pic>
        <p:nvPicPr>
          <p:cNvPr id="5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포스터 </a:t>
            </a:r>
            <a:r>
              <a:rPr lang="ko-KR" altLang="en-US" sz="3200" dirty="0" err="1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넥스트할러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96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82" y="1715535"/>
            <a:ext cx="6000750" cy="4314825"/>
          </a:xfrm>
          <a:prstGeom prst="rect">
            <a:avLst/>
          </a:prstGeom>
        </p:spPr>
      </p:pic>
      <p:pic>
        <p:nvPicPr>
          <p:cNvPr id="5" name="Picture 3" descr="1120_asthma_006">
            <a:extLst>
              <a:ext uri="{FF2B5EF4-FFF2-40B4-BE49-F238E27FC236}">
                <a16:creationId xmlns:a16="http://schemas.microsoft.com/office/drawing/2014/main" xmlns="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포스터 </a:t>
            </a:r>
            <a:r>
              <a:rPr lang="ko-KR" altLang="en-US" sz="3200" dirty="0" err="1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넥스트할러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241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흡입기 사용의 포인트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A89FFA-057F-3A78-D650-F6B1C61E190E}"/>
              </a:ext>
            </a:extLst>
          </p:cNvPr>
          <p:cNvSpPr txBox="1"/>
          <p:nvPr/>
        </p:nvSpPr>
        <p:spPr>
          <a:xfrm>
            <a:off x="706414" y="163568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(1)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어떤 흡입기가 효과가 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좋은지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548E99-69B1-F506-A557-76D6F58534A1}"/>
              </a:ext>
            </a:extLst>
          </p:cNvPr>
          <p:cNvSpPr txBox="1"/>
          <p:nvPr/>
        </p:nvSpPr>
        <p:spPr>
          <a:xfrm>
            <a:off x="706414" y="211320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(2)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어떤 흡입기가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나한테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사용하기 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편한지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A4F1ED-E69A-48DC-82CB-7864098571FF}"/>
              </a:ext>
            </a:extLst>
          </p:cNvPr>
          <p:cNvSpPr txBox="1"/>
          <p:nvPr/>
        </p:nvSpPr>
        <p:spPr>
          <a:xfrm>
            <a:off x="706414" y="254500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(3)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하루에 한번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하루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2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번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6E2E409-5888-C3D8-3A4E-C1DF6D4C3EB4}"/>
              </a:ext>
            </a:extLst>
          </p:cNvPr>
          <p:cNvSpPr txBox="1"/>
          <p:nvPr/>
        </p:nvSpPr>
        <p:spPr>
          <a:xfrm>
            <a:off x="706414" y="2976804"/>
            <a:ext cx="7812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(4)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꾸준히 사용하는 약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(maintenance inhaler)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와 급할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때 사용하는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약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</a:p>
          <a:p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   (reliver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inhaler)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각각 따로 줘야 하는지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하나로 두 용도 사용 가능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75BB65F-D885-B677-B158-4175A615A007}"/>
              </a:ext>
            </a:extLst>
          </p:cNvPr>
          <p:cNvSpPr txBox="1"/>
          <p:nvPr/>
        </p:nvSpPr>
        <p:spPr>
          <a:xfrm>
            <a:off x="706414" y="4157456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(5) Maintenance drug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와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reliever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따로 있다면 같은 제형인지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45A5DC6-9C44-CDC3-2F75-26A12F9EEA8F}"/>
              </a:ext>
            </a:extLst>
          </p:cNvPr>
          <p:cNvSpPr txBox="1"/>
          <p:nvPr/>
        </p:nvSpPr>
        <p:spPr>
          <a:xfrm>
            <a:off x="4242094" y="1650767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약 자체의 효과보다는 사용하기 </a:t>
            </a:r>
            <a:r>
              <a:rPr lang="ko-KR" altLang="en-US" sz="1600" dirty="0" err="1">
                <a:solidFill>
                  <a:srgbClr val="FF0000"/>
                </a:solidFill>
              </a:rPr>
              <a:t>편한게</a:t>
            </a:r>
            <a:r>
              <a:rPr lang="ko-KR" altLang="en-US" sz="1600" dirty="0">
                <a:solidFill>
                  <a:srgbClr val="FF0000"/>
                </a:solidFill>
              </a:rPr>
              <a:t> 짱</a:t>
            </a:r>
            <a:r>
              <a:rPr lang="en-US" altLang="ko-KR" sz="1600" dirty="0">
                <a:solidFill>
                  <a:srgbClr val="FF0000"/>
                </a:solidFill>
              </a:rPr>
              <a:t>!!!!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6057F6-731D-76AD-3C06-32EBD06631AD}"/>
              </a:ext>
            </a:extLst>
          </p:cNvPr>
          <p:cNvSpPr txBox="1"/>
          <p:nvPr/>
        </p:nvSpPr>
        <p:spPr>
          <a:xfrm>
            <a:off x="5339374" y="2131907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 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제제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가스통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 vs DPI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제제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가루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23891DA-455B-4B3F-87AA-A29C32FBBF75}"/>
              </a:ext>
            </a:extLst>
          </p:cNvPr>
          <p:cNvSpPr txBox="1"/>
          <p:nvPr/>
        </p:nvSpPr>
        <p:spPr>
          <a:xfrm>
            <a:off x="3556294" y="2595326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하루에 한번 쓰면 </a:t>
            </a:r>
            <a:r>
              <a:rPr lang="en-US" altLang="ko-KR" sz="1600" dirty="0">
                <a:solidFill>
                  <a:srgbClr val="FF0000"/>
                </a:solidFill>
              </a:rPr>
              <a:t>adherence </a:t>
            </a:r>
            <a:r>
              <a:rPr lang="ko-KR" altLang="en-US" sz="1600" dirty="0">
                <a:solidFill>
                  <a:srgbClr val="FF0000"/>
                </a:solidFill>
              </a:rPr>
              <a:t>훨씬 좋아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40249CC-2A8E-CD77-8714-E6CFF8E5B895}"/>
              </a:ext>
            </a:extLst>
          </p:cNvPr>
          <p:cNvSpPr txBox="1"/>
          <p:nvPr/>
        </p:nvSpPr>
        <p:spPr>
          <a:xfrm>
            <a:off x="1021374" y="3721018"/>
            <a:ext cx="8376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</a:rPr>
              <a:t>세레타이드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(maintenance)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ko-KR" altLang="en-US" sz="1600" dirty="0" err="1">
                <a:solidFill>
                  <a:srgbClr val="FF0000"/>
                </a:solidFill>
              </a:rPr>
              <a:t>벤톨린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(reliever) vs </a:t>
            </a:r>
            <a:r>
              <a:rPr lang="ko-KR" altLang="en-US" sz="1600" dirty="0" err="1">
                <a:solidFill>
                  <a:srgbClr val="FF0000"/>
                </a:solidFill>
              </a:rPr>
              <a:t>심비코트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(maintenance) + </a:t>
            </a:r>
            <a:r>
              <a:rPr lang="ko-KR" altLang="en-US" sz="1600" dirty="0" err="1">
                <a:solidFill>
                  <a:srgbClr val="FF0000"/>
                </a:solidFill>
              </a:rPr>
              <a:t>심비코트</a:t>
            </a:r>
            <a:r>
              <a:rPr lang="en-US" altLang="ko-KR" sz="1600" dirty="0">
                <a:solidFill>
                  <a:srgbClr val="FF0000"/>
                </a:solidFill>
              </a:rPr>
              <a:t>(reliever)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9CF6807-D9BA-327C-F549-AEAB3F13AD10}"/>
              </a:ext>
            </a:extLst>
          </p:cNvPr>
          <p:cNvSpPr txBox="1"/>
          <p:nvPr/>
        </p:nvSpPr>
        <p:spPr>
          <a:xfrm>
            <a:off x="1021374" y="4593893"/>
            <a:ext cx="7497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DPI (maintenance)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(reliever)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vs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 (maintenance) + MDI (reliever)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                                                           DPI (maintenance) + DPI (reliever)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990850C-B956-7858-0502-0596335C146C}"/>
              </a:ext>
            </a:extLst>
          </p:cNvPr>
          <p:cNvSpPr txBox="1"/>
          <p:nvPr/>
        </p:nvSpPr>
        <p:spPr>
          <a:xfrm>
            <a:off x="706414" y="5250405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(6)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부작용이 없는지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64527D4-E5DA-0429-94BD-486C8BA49B56}"/>
              </a:ext>
            </a:extLst>
          </p:cNvPr>
          <p:cNvSpPr txBox="1"/>
          <p:nvPr/>
        </p:nvSpPr>
        <p:spPr>
          <a:xfrm>
            <a:off x="2959394" y="5271160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Palpitation(</a:t>
            </a:r>
            <a:r>
              <a:rPr lang="ko-KR" altLang="en-US" sz="1600" dirty="0">
                <a:solidFill>
                  <a:srgbClr val="FF0000"/>
                </a:solidFill>
              </a:rPr>
              <a:t>기관지확장제</a:t>
            </a:r>
            <a:r>
              <a:rPr lang="en-US" altLang="ko-KR" sz="1600" dirty="0">
                <a:solidFill>
                  <a:srgbClr val="FF0000"/>
                </a:solidFill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</a:rPr>
              <a:t>목소리 쉼</a:t>
            </a:r>
            <a:r>
              <a:rPr lang="en-US" altLang="ko-KR" sz="1600" dirty="0">
                <a:solidFill>
                  <a:srgbClr val="FF0000"/>
                </a:solidFill>
              </a:rPr>
              <a:t>(ICS)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42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lh7-us.googleusercontent.com/kAZsvVltmTcGJCK0HQ-EfTofWUW1ziiVWadehpzfDsYXz8yMXfFHbFQ2kpwDNDg-PUYmvMZ6W8-l7F7kXbvwWefFX4SquwQIDvsogUjgcUbALIMM1Tww5KhHacXBgJtHDBmOUQ9qjJ36lKTIOkAsF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09" y="1757359"/>
            <a:ext cx="6894582" cy="44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85950" y="-100932"/>
            <a:ext cx="7886700" cy="1222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천식 치료가 잘 </a:t>
            </a:r>
            <a:r>
              <a:rPr lang="ko-KR" altLang="en-US" sz="4000" dirty="0" err="1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안되는</a:t>
            </a:r>
            <a:r>
              <a:rPr lang="ko-KR" altLang="en-US" sz="40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이유</a:t>
            </a:r>
            <a:r>
              <a:rPr lang="en-US" altLang="ko-KR" sz="4000" dirty="0" smtClean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sz="40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53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6023" y="-137558"/>
            <a:ext cx="78867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흡입제 </a:t>
            </a:r>
            <a:r>
              <a:rPr lang="ko-KR" altLang="en-US" sz="40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처방률</a:t>
            </a:r>
            <a:r>
              <a:rPr lang="ko-KR" altLang="en-US" sz="4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많이 떨어져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CB1E67B-FCEE-456D-9919-7C9A301E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49" y="1318065"/>
            <a:ext cx="8349503" cy="42218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79ACB4E-9EEA-440C-9A6F-C74AB5310C99}"/>
              </a:ext>
            </a:extLst>
          </p:cNvPr>
          <p:cNvSpPr/>
          <p:nvPr/>
        </p:nvSpPr>
        <p:spPr>
          <a:xfrm>
            <a:off x="6626595" y="6561470"/>
            <a:ext cx="2246128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67" dirty="0"/>
              <a:t>Thompson PJ et al. </a:t>
            </a:r>
            <a:r>
              <a:rPr lang="en-US" altLang="ko-KR" sz="1067" dirty="0" err="1"/>
              <a:t>Respirology</a:t>
            </a:r>
            <a:r>
              <a:rPr lang="en-US" altLang="ko-KR" sz="1067" dirty="0"/>
              <a:t>, 2013</a:t>
            </a:r>
            <a:endParaRPr lang="ko-KR" altLang="en-US" sz="1067" dirty="0"/>
          </a:p>
        </p:txBody>
      </p:sp>
    </p:spTree>
    <p:extLst>
      <p:ext uri="{BB962C8B-B14F-4D97-AF65-F5344CB8AC3E}">
        <p14:creationId xmlns:p14="http://schemas.microsoft.com/office/powerpoint/2010/main" val="228569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65087" y="1713830"/>
            <a:ext cx="3214660" cy="3824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30%: </a:t>
            </a:r>
            <a:r>
              <a:rPr lang="ko-KR" altLang="en-US" sz="2400" dirty="0"/>
              <a:t>약국에서 구매하지 않음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50%: </a:t>
            </a:r>
            <a:r>
              <a:rPr lang="ko-KR" altLang="en-US" sz="2400" dirty="0"/>
              <a:t>꾸준히 사용하지 않음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73" y="1713830"/>
            <a:ext cx="5092177" cy="390743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866349" y="-1309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낮은 천식 지속 </a:t>
            </a:r>
            <a:r>
              <a:rPr lang="ko-KR" altLang="en-US" sz="40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치료율</a:t>
            </a:r>
            <a:endParaRPr lang="ko-KR" altLang="en-US" sz="40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10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453</TotalTime>
  <Words>1487</Words>
  <Application>Microsoft Office PowerPoint</Application>
  <PresentationFormat>화면 슬라이드 쇼(4:3)</PresentationFormat>
  <Paragraphs>327</Paragraphs>
  <Slides>65</Slides>
  <Notes>25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6" baseType="lpstr">
      <vt:lpstr>Arial (Headings)</vt:lpstr>
      <vt:lpstr>굴림</vt:lpstr>
      <vt:lpstr>나눔바른고딕</vt:lpstr>
      <vt:lpstr>맑은 고딕</vt:lpstr>
      <vt:lpstr>함초롬돋움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천식 치료 TOC: 흡입용 스테로이드</vt:lpstr>
      <vt:lpstr>PowerPoint 프레젠테이션</vt:lpstr>
      <vt:lpstr>흡입제 처방률 많이 떨어져</vt:lpstr>
      <vt:lpstr>PowerPoint 프레젠테이션</vt:lpstr>
      <vt:lpstr>흡입제 잘못 사용하는 경우 많아</vt:lpstr>
      <vt:lpstr>잘못 사용하면</vt:lpstr>
      <vt:lpstr>PowerPoint 프레젠테이션</vt:lpstr>
      <vt:lpstr>PowerPoint 프레젠테이션</vt:lpstr>
      <vt:lpstr>본과 3학년 시험문제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Mingyu Kang</dc:creator>
  <cp:lastModifiedBy>LG</cp:lastModifiedBy>
  <cp:revision>11</cp:revision>
  <cp:lastPrinted>2023-05-20T04:49:14Z</cp:lastPrinted>
  <dcterms:created xsi:type="dcterms:W3CDTF">2023-05-15T14:54:07Z</dcterms:created>
  <dcterms:modified xsi:type="dcterms:W3CDTF">2023-10-21T07:10:26Z</dcterms:modified>
</cp:coreProperties>
</file>